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Lst>
  <p:sldSz cx="9144000" cy="5143500" type="screen16x9"/>
  <p:notesSz cx="6858000" cy="91440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LBXiPPvr9kl7SITl9vGQLh+AF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1176"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6dc4cd9f8a_9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36dc4cd9f8a_9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dc4cd9f8a_9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36dc4cd9f8a_9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6dc4cd9f8a_9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36dc4cd9f8a_9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6dc4cd9f8a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36dc4cd9f8a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6dc4cd9f8a_9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36dc4cd9f8a_9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dc6b9eae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36dc6b9eae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780841d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36780841d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776900eef_6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6776900eef_6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6776900eef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6776900eef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6776900eef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36776900eef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 name="Google Shape;1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2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1370300"/>
            <a:ext cx="9144000" cy="1935451"/>
          </a:xfrm>
          <a:prstGeom prst="rect">
            <a:avLst/>
          </a:prstGeom>
          <a:noFill/>
          <a:ln>
            <a:noFill/>
          </a:ln>
        </p:spPr>
      </p:pic>
      <p:pic>
        <p:nvPicPr>
          <p:cNvPr id="55" name="Google Shape;55;p1"/>
          <p:cNvPicPr preferRelativeResize="0"/>
          <p:nvPr/>
        </p:nvPicPr>
        <p:blipFill rotWithShape="1">
          <a:blip r:embed="rId4">
            <a:alphaModFix/>
          </a:blip>
          <a:srcRect/>
          <a:stretch/>
        </p:blipFill>
        <p:spPr>
          <a:xfrm>
            <a:off x="0" y="0"/>
            <a:ext cx="3086099" cy="907336"/>
          </a:xfrm>
          <a:prstGeom prst="rect">
            <a:avLst/>
          </a:prstGeom>
          <a:noFill/>
          <a:ln>
            <a:noFill/>
          </a:ln>
        </p:spPr>
      </p:pic>
      <p:pic>
        <p:nvPicPr>
          <p:cNvPr id="56" name="Google Shape;56;p1"/>
          <p:cNvPicPr preferRelativeResize="0"/>
          <p:nvPr/>
        </p:nvPicPr>
        <p:blipFill rotWithShape="1">
          <a:blip r:embed="rId5">
            <a:alphaModFix/>
          </a:blip>
          <a:srcRect/>
          <a:stretch/>
        </p:blipFill>
        <p:spPr>
          <a:xfrm>
            <a:off x="4100100" y="73750"/>
            <a:ext cx="1954525" cy="802875"/>
          </a:xfrm>
          <a:prstGeom prst="rect">
            <a:avLst/>
          </a:prstGeom>
          <a:noFill/>
          <a:ln>
            <a:noFill/>
          </a:ln>
        </p:spPr>
      </p:pic>
      <p:pic>
        <p:nvPicPr>
          <p:cNvPr id="57" name="Google Shape;57;p1"/>
          <p:cNvPicPr preferRelativeResize="0"/>
          <p:nvPr/>
        </p:nvPicPr>
        <p:blipFill rotWithShape="1">
          <a:blip r:embed="rId6">
            <a:alphaModFix/>
          </a:blip>
          <a:srcRect/>
          <a:stretch/>
        </p:blipFill>
        <p:spPr>
          <a:xfrm>
            <a:off x="8023860" y="-25"/>
            <a:ext cx="1120140" cy="1091481"/>
          </a:xfrm>
          <a:prstGeom prst="rect">
            <a:avLst/>
          </a:prstGeom>
          <a:noFill/>
          <a:ln>
            <a:noFill/>
          </a:ln>
        </p:spPr>
      </p:pic>
      <p:sp>
        <p:nvSpPr>
          <p:cNvPr id="58" name="Google Shape;58;p1"/>
          <p:cNvSpPr txBox="1"/>
          <p:nvPr/>
        </p:nvSpPr>
        <p:spPr>
          <a:xfrm>
            <a:off x="-514350" y="1649142"/>
            <a:ext cx="9658350" cy="1377765"/>
          </a:xfrm>
          <a:prstGeom prst="rect">
            <a:avLst/>
          </a:prstGeom>
          <a:noFill/>
          <a:ln>
            <a:noFill/>
          </a:ln>
        </p:spPr>
        <p:txBody>
          <a:bodyPr spcFirstLastPara="1" wrap="square" lIns="91425" tIns="91425" rIns="91425" bIns="91425" anchor="t" anchorCtr="0">
            <a:noAutofit/>
          </a:bodyPr>
          <a:lstStyle/>
          <a:p>
            <a:pPr marL="457200" lvl="0" algn="ctr"/>
            <a:r>
              <a:rPr lang="es-ES" sz="2800" b="1" dirty="0">
                <a:solidFill>
                  <a:schemeClr val="bg1"/>
                </a:solidFill>
                <a:latin typeface="Times New Roman" panose="02020603050405020304" pitchFamily="18" charset="0"/>
                <a:cs typeface="Times New Roman" panose="02020603050405020304" pitchFamily="18" charset="0"/>
              </a:rPr>
              <a:t>EFECTO DEL TRATAMIENTO DE ESCARIFICACIÓN CON ARENA SOBRE LA GERMINACIÓN DE SEMILLAS DE SOYA (</a:t>
            </a:r>
            <a:r>
              <a:rPr lang="es-ES" sz="2800" i="1" dirty="0" err="1">
                <a:solidFill>
                  <a:schemeClr val="bg1"/>
                </a:solidFill>
                <a:latin typeface="Times New Roman" panose="02020603050405020304" pitchFamily="18" charset="0"/>
                <a:cs typeface="Times New Roman" panose="02020603050405020304" pitchFamily="18" charset="0"/>
              </a:rPr>
              <a:t>Glycine</a:t>
            </a:r>
            <a:r>
              <a:rPr lang="es-ES" sz="2800" i="1" dirty="0">
                <a:solidFill>
                  <a:schemeClr val="bg1"/>
                </a:solidFill>
                <a:latin typeface="Times New Roman" panose="02020603050405020304" pitchFamily="18" charset="0"/>
                <a:cs typeface="Times New Roman" panose="02020603050405020304" pitchFamily="18" charset="0"/>
              </a:rPr>
              <a:t> </a:t>
            </a:r>
            <a:r>
              <a:rPr lang="es-ES" sz="2800" i="1" dirty="0" err="1">
                <a:solidFill>
                  <a:schemeClr val="bg1"/>
                </a:solidFill>
                <a:latin typeface="Times New Roman" panose="02020603050405020304" pitchFamily="18" charset="0"/>
                <a:cs typeface="Times New Roman" panose="02020603050405020304" pitchFamily="18" charset="0"/>
              </a:rPr>
              <a:t>max</a:t>
            </a:r>
            <a:r>
              <a:rPr lang="es-ES" sz="2800" i="1" dirty="0">
                <a:solidFill>
                  <a:schemeClr val="bg1"/>
                </a:solidFill>
                <a:latin typeface="Times New Roman" panose="02020603050405020304" pitchFamily="18" charset="0"/>
                <a:cs typeface="Times New Roman" panose="02020603050405020304" pitchFamily="18" charset="0"/>
              </a:rPr>
              <a:t> </a:t>
            </a:r>
            <a:r>
              <a:rPr lang="es-ES" sz="2800" dirty="0">
                <a:solidFill>
                  <a:schemeClr val="bg1"/>
                </a:solidFill>
                <a:latin typeface="Times New Roman" panose="02020603050405020304" pitchFamily="18" charset="0"/>
                <a:cs typeface="Times New Roman" panose="02020603050405020304" pitchFamily="18" charset="0"/>
              </a:rPr>
              <a:t>L.</a:t>
            </a:r>
            <a:r>
              <a:rPr lang="es-ES" sz="2800" b="1" dirty="0">
                <a:solidFill>
                  <a:schemeClr val="bg1"/>
                </a:solidFill>
                <a:latin typeface="Times New Roman" panose="02020603050405020304" pitchFamily="18" charset="0"/>
                <a:cs typeface="Times New Roman" panose="02020603050405020304" pitchFamily="18" charset="0"/>
              </a:rPr>
              <a:t>)</a:t>
            </a:r>
            <a:endParaRPr lang="es-ES" sz="2600" b="1"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59" name="Google Shape;59;p1"/>
          <p:cNvSpPr txBox="1"/>
          <p:nvPr/>
        </p:nvSpPr>
        <p:spPr>
          <a:xfrm>
            <a:off x="599441" y="3738446"/>
            <a:ext cx="4162200" cy="680156"/>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s" sz="1400" b="1" i="0" u="none" strike="noStrike" cap="none" dirty="0">
                <a:solidFill>
                  <a:schemeClr val="dk1"/>
                </a:solidFill>
                <a:latin typeface="Times New Roman"/>
                <a:ea typeface="Times New Roman"/>
                <a:cs typeface="Times New Roman"/>
                <a:sym typeface="Times New Roman"/>
              </a:rPr>
              <a:t>CURSO:</a:t>
            </a:r>
            <a:r>
              <a:rPr lang="es" sz="1400" b="0" i="0" u="none" strike="noStrike" cap="none" dirty="0">
                <a:solidFill>
                  <a:schemeClr val="dk1"/>
                </a:solidFill>
                <a:latin typeface="Times New Roman"/>
                <a:ea typeface="Times New Roman"/>
                <a:cs typeface="Times New Roman"/>
                <a:sym typeface="Times New Roman"/>
              </a:rPr>
              <a:t> Producción y Tecnología de Semillas</a:t>
            </a:r>
            <a:endParaRPr sz="1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s" sz="1400" b="1" i="0" u="none" strike="noStrike" cap="none" dirty="0">
                <a:solidFill>
                  <a:schemeClr val="dk1"/>
                </a:solidFill>
                <a:latin typeface="Times New Roman"/>
                <a:ea typeface="Times New Roman"/>
                <a:cs typeface="Times New Roman"/>
                <a:sym typeface="Times New Roman"/>
              </a:rPr>
              <a:t>DOCENTE:</a:t>
            </a:r>
            <a:r>
              <a:rPr lang="es" sz="1400" b="0" i="0" u="none" strike="noStrike" cap="none" dirty="0">
                <a:solidFill>
                  <a:schemeClr val="dk1"/>
                </a:solidFill>
                <a:latin typeface="Times New Roman"/>
                <a:ea typeface="Times New Roman"/>
                <a:cs typeface="Times New Roman"/>
                <a:sym typeface="Times New Roman"/>
              </a:rPr>
              <a:t> Lozano Isla, Flavio</a:t>
            </a:r>
            <a:endParaRPr sz="1400" b="0" i="0" u="none" strike="noStrike" cap="none" dirty="0">
              <a:solidFill>
                <a:schemeClr val="dk1"/>
              </a:solidFill>
              <a:latin typeface="Times New Roman"/>
              <a:ea typeface="Times New Roman"/>
              <a:cs typeface="Times New Roman"/>
              <a:sym typeface="Times New Roman"/>
            </a:endParaRPr>
          </a:p>
        </p:txBody>
      </p:sp>
      <p:pic>
        <p:nvPicPr>
          <p:cNvPr id="60" name="Google Shape;60;p1"/>
          <p:cNvPicPr preferRelativeResize="0"/>
          <p:nvPr/>
        </p:nvPicPr>
        <p:blipFill rotWithShape="1">
          <a:blip r:embed="rId7">
            <a:alphaModFix/>
          </a:blip>
          <a:srcRect/>
          <a:stretch/>
        </p:blipFill>
        <p:spPr>
          <a:xfrm>
            <a:off x="0" y="4818894"/>
            <a:ext cx="9144000" cy="324612"/>
          </a:xfrm>
          <a:prstGeom prst="rect">
            <a:avLst/>
          </a:prstGeom>
          <a:noFill/>
          <a:ln>
            <a:noFill/>
          </a:ln>
        </p:spPr>
      </p:pic>
      <p:sp>
        <p:nvSpPr>
          <p:cNvPr id="61" name="Google Shape;61;p1"/>
          <p:cNvSpPr txBox="1"/>
          <p:nvPr/>
        </p:nvSpPr>
        <p:spPr>
          <a:xfrm>
            <a:off x="4761641" y="3338154"/>
            <a:ext cx="4162200" cy="1588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s" sz="1400" b="1" i="0" u="none" strike="noStrike" cap="none">
                <a:solidFill>
                  <a:schemeClr val="dk1"/>
                </a:solidFill>
                <a:latin typeface="Times New Roman"/>
                <a:ea typeface="Times New Roman"/>
                <a:cs typeface="Times New Roman"/>
                <a:sym typeface="Times New Roman"/>
              </a:rPr>
              <a:t>ESTUDIANTES:</a:t>
            </a:r>
            <a:endParaRPr sz="1400" b="1"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400" b="0" i="0" u="none" strike="noStrike" cap="none">
                <a:solidFill>
                  <a:schemeClr val="dk1"/>
                </a:solidFill>
                <a:latin typeface="Times New Roman"/>
                <a:ea typeface="Times New Roman"/>
                <a:cs typeface="Times New Roman"/>
                <a:sym typeface="Times New Roman"/>
              </a:rPr>
              <a:t>Arista Fernandez, Hector Stalin</a:t>
            </a: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400" b="0" i="0" u="none" strike="noStrike" cap="none">
                <a:solidFill>
                  <a:schemeClr val="dk1"/>
                </a:solidFill>
                <a:latin typeface="Times New Roman"/>
                <a:ea typeface="Times New Roman"/>
                <a:cs typeface="Times New Roman"/>
                <a:sym typeface="Times New Roman"/>
              </a:rPr>
              <a:t>Baldera Chapoñan, Victor Hugo</a:t>
            </a: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400" b="0" i="0" u="none" strike="noStrike" cap="none">
                <a:solidFill>
                  <a:schemeClr val="dk1"/>
                </a:solidFill>
                <a:latin typeface="Times New Roman"/>
                <a:ea typeface="Times New Roman"/>
                <a:cs typeface="Times New Roman"/>
                <a:sym typeface="Times New Roman"/>
              </a:rPr>
              <a:t>Gomez Torres, Euler</a:t>
            </a: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400" b="0" i="0" u="none" strike="noStrike" cap="none">
                <a:solidFill>
                  <a:schemeClr val="dk1"/>
                </a:solidFill>
                <a:latin typeface="Times New Roman"/>
                <a:ea typeface="Times New Roman"/>
                <a:cs typeface="Times New Roman"/>
                <a:sym typeface="Times New Roman"/>
              </a:rPr>
              <a:t>Fernandez Poquioma, Deyli Ma</a:t>
            </a:r>
            <a:r>
              <a:rPr lang="es">
                <a:solidFill>
                  <a:schemeClr val="dk1"/>
                </a:solidFill>
                <a:latin typeface="Times New Roman"/>
                <a:ea typeface="Times New Roman"/>
                <a:cs typeface="Times New Roman"/>
                <a:sym typeface="Times New Roman"/>
              </a:rPr>
              <a:t>i</a:t>
            </a:r>
            <a:r>
              <a:rPr lang="es" sz="1400" b="0" i="0" u="none" strike="noStrike" cap="none">
                <a:solidFill>
                  <a:schemeClr val="dk1"/>
                </a:solidFill>
                <a:latin typeface="Times New Roman"/>
                <a:ea typeface="Times New Roman"/>
                <a:cs typeface="Times New Roman"/>
                <a:sym typeface="Times New Roman"/>
              </a:rPr>
              <a:t>lita</a:t>
            </a: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400" b="0" i="0" u="none" strike="noStrike" cap="none">
                <a:solidFill>
                  <a:schemeClr val="dk1"/>
                </a:solidFill>
                <a:latin typeface="Times New Roman"/>
                <a:ea typeface="Times New Roman"/>
                <a:cs typeface="Times New Roman"/>
                <a:sym typeface="Times New Roman"/>
              </a:rPr>
              <a:t>Saldaña Bazán, Magaly</a:t>
            </a: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500"/>
              <a:buFont typeface="Arial"/>
              <a:buNone/>
            </a:pPr>
            <a:endParaRPr sz="14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62" name="Google Shape;62;p1"/>
          <p:cNvSpPr/>
          <p:nvPr/>
        </p:nvSpPr>
        <p:spPr>
          <a:xfrm>
            <a:off x="220159" y="4786491"/>
            <a:ext cx="308919"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b="1" i="0" u="none" strike="noStrike" cap="none" dirty="0">
                <a:solidFill>
                  <a:schemeClr val="lt1"/>
                </a:solidFill>
                <a:latin typeface="Times New Roman"/>
                <a:ea typeface="Times New Roman"/>
                <a:cs typeface="Times New Roman"/>
                <a:sym typeface="Times New Roman"/>
              </a:rPr>
              <a:t>1</a:t>
            </a:r>
            <a:endParaRPr sz="1600" b="1"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g36dc4cd9f8a_9_22"/>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10" name="Google Shape;210;g36dc4cd9f8a_9_22"/>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10</a:t>
            </a:r>
            <a:endParaRPr sz="1600" b="0" i="0" u="none" strike="noStrike" cap="none" dirty="0">
              <a:solidFill>
                <a:schemeClr val="lt1"/>
              </a:solidFill>
              <a:latin typeface="Times New Roman"/>
              <a:ea typeface="Times New Roman"/>
              <a:cs typeface="Times New Roman"/>
              <a:sym typeface="Times New Roman"/>
            </a:endParaRPr>
          </a:p>
        </p:txBody>
      </p:sp>
      <p:sp>
        <p:nvSpPr>
          <p:cNvPr id="211" name="Google Shape;211;g36dc4cd9f8a_9_22"/>
          <p:cNvSpPr txBox="1"/>
          <p:nvPr/>
        </p:nvSpPr>
        <p:spPr>
          <a:xfrm>
            <a:off x="2588250" y="-240401"/>
            <a:ext cx="4230000" cy="3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500"/>
              </a:spcBef>
              <a:spcAft>
                <a:spcPts val="0"/>
              </a:spcAft>
              <a:buClr>
                <a:schemeClr val="dk1"/>
              </a:buClr>
              <a:buSzPts val="1100"/>
              <a:buFont typeface="Arial"/>
              <a:buNone/>
            </a:pPr>
            <a:r>
              <a:rPr lang="es" sz="2000" b="1" dirty="0">
                <a:solidFill>
                  <a:schemeClr val="dk1"/>
                </a:solidFill>
                <a:latin typeface="Times New Roman"/>
                <a:ea typeface="Times New Roman"/>
                <a:cs typeface="Times New Roman"/>
                <a:sym typeface="Times New Roman"/>
              </a:rPr>
              <a:t>IV. RESULTADOS Y DISCUSIÓN  </a:t>
            </a:r>
            <a:endParaRPr sz="2000" b="1" dirty="0">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cxnSp>
        <p:nvCxnSpPr>
          <p:cNvPr id="212" name="Google Shape;212;g36dc4cd9f8a_9_22"/>
          <p:cNvCxnSpPr>
            <a:cxnSpLocks/>
            <a:stCxn id="216" idx="0"/>
          </p:cNvCxnSpPr>
          <p:nvPr/>
        </p:nvCxnSpPr>
        <p:spPr>
          <a:xfrm>
            <a:off x="2428467" y="471989"/>
            <a:ext cx="4473992" cy="0"/>
          </a:xfrm>
          <a:prstGeom prst="straightConnector1">
            <a:avLst/>
          </a:prstGeom>
          <a:noFill/>
          <a:ln w="28575" cap="flat" cmpd="sng">
            <a:solidFill>
              <a:schemeClr val="dk1"/>
            </a:solidFill>
            <a:prstDash val="solid"/>
            <a:round/>
            <a:headEnd type="none" w="sm" len="sm"/>
            <a:tailEnd type="none" w="sm" len="sm"/>
          </a:ln>
        </p:spPr>
      </p:cxnSp>
      <p:pic>
        <p:nvPicPr>
          <p:cNvPr id="213" name="Google Shape;213;g36dc4cd9f8a_9_22"/>
          <p:cNvPicPr preferRelativeResize="0"/>
          <p:nvPr/>
        </p:nvPicPr>
        <p:blipFill>
          <a:blip r:embed="rId4">
            <a:alphaModFix/>
          </a:blip>
          <a:stretch>
            <a:fillRect/>
          </a:stretch>
        </p:blipFill>
        <p:spPr>
          <a:xfrm>
            <a:off x="542068" y="1312970"/>
            <a:ext cx="3747543" cy="2755742"/>
          </a:xfrm>
          <a:prstGeom prst="rect">
            <a:avLst/>
          </a:prstGeom>
          <a:noFill/>
          <a:ln>
            <a:noFill/>
          </a:ln>
        </p:spPr>
      </p:pic>
      <p:pic>
        <p:nvPicPr>
          <p:cNvPr id="214" name="Google Shape;214;g36dc4cd9f8a_9_22"/>
          <p:cNvPicPr preferRelativeResize="0"/>
          <p:nvPr/>
        </p:nvPicPr>
        <p:blipFill>
          <a:blip r:embed="rId5">
            <a:alphaModFix/>
          </a:blip>
          <a:stretch>
            <a:fillRect/>
          </a:stretch>
        </p:blipFill>
        <p:spPr>
          <a:xfrm>
            <a:off x="4972950" y="1296581"/>
            <a:ext cx="3838277" cy="2663820"/>
          </a:xfrm>
          <a:prstGeom prst="rect">
            <a:avLst/>
          </a:prstGeom>
          <a:noFill/>
          <a:ln>
            <a:noFill/>
          </a:ln>
        </p:spPr>
      </p:pic>
      <p:sp>
        <p:nvSpPr>
          <p:cNvPr id="215" name="Google Shape;215;g36dc4cd9f8a_9_22"/>
          <p:cNvSpPr txBox="1"/>
          <p:nvPr/>
        </p:nvSpPr>
        <p:spPr>
          <a:xfrm>
            <a:off x="5558475" y="45480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 sz="1600" b="1" dirty="0">
                <a:solidFill>
                  <a:schemeClr val="dk1"/>
                </a:solidFill>
                <a:latin typeface="Times New Roman"/>
                <a:ea typeface="Times New Roman"/>
                <a:cs typeface="Times New Roman"/>
                <a:sym typeface="Times New Roman"/>
              </a:rPr>
              <a:t>Índice de sincronización</a:t>
            </a:r>
            <a:endParaRPr sz="1600" b="1" dirty="0">
              <a:solidFill>
                <a:schemeClr val="dk1"/>
              </a:solidFill>
              <a:latin typeface="Times New Roman"/>
              <a:ea typeface="Times New Roman"/>
              <a:cs typeface="Times New Roman"/>
              <a:sym typeface="Times New Roman"/>
            </a:endParaRPr>
          </a:p>
        </p:txBody>
      </p:sp>
      <p:sp>
        <p:nvSpPr>
          <p:cNvPr id="216" name="Google Shape;216;g36dc4cd9f8a_9_22"/>
          <p:cNvSpPr txBox="1"/>
          <p:nvPr/>
        </p:nvSpPr>
        <p:spPr>
          <a:xfrm>
            <a:off x="928467" y="471989"/>
            <a:ext cx="30000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s" sz="1600" b="1">
                <a:solidFill>
                  <a:schemeClr val="dk1"/>
                </a:solidFill>
                <a:latin typeface="Times New Roman"/>
                <a:ea typeface="Times New Roman"/>
                <a:cs typeface="Times New Roman"/>
                <a:sym typeface="Times New Roman"/>
              </a:rPr>
              <a:t>Tiempo medio de germinación</a:t>
            </a:r>
            <a:endParaRPr sz="1600" b="1">
              <a:solidFill>
                <a:schemeClr val="dk1"/>
              </a:solidFill>
              <a:latin typeface="Times New Roman"/>
              <a:ea typeface="Times New Roman"/>
              <a:cs typeface="Times New Roman"/>
              <a:sym typeface="Times New Roman"/>
            </a:endParaRPr>
          </a:p>
        </p:txBody>
      </p:sp>
      <p:sp>
        <p:nvSpPr>
          <p:cNvPr id="217" name="Google Shape;217;g36dc4cd9f8a_9_22"/>
          <p:cNvSpPr txBox="1"/>
          <p:nvPr/>
        </p:nvSpPr>
        <p:spPr>
          <a:xfrm>
            <a:off x="153683" y="977838"/>
            <a:ext cx="4647900" cy="4311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600" b="1" dirty="0">
                <a:solidFill>
                  <a:schemeClr val="tx1"/>
                </a:solidFill>
                <a:latin typeface="Times New Roman"/>
                <a:ea typeface="Times New Roman"/>
                <a:cs typeface="Times New Roman"/>
                <a:sym typeface="Times New Roman"/>
              </a:rPr>
              <a:t>Figura 3: </a:t>
            </a:r>
            <a:r>
              <a:rPr lang="es" sz="1600" dirty="0">
                <a:solidFill>
                  <a:schemeClr val="tx1"/>
                </a:solidFill>
                <a:latin typeface="Times New Roman"/>
                <a:ea typeface="Times New Roman"/>
                <a:cs typeface="Times New Roman"/>
                <a:sym typeface="Times New Roman"/>
              </a:rPr>
              <a:t>Tiempo medio de germinación de semillas</a:t>
            </a:r>
            <a:endParaRPr sz="1600" dirty="0">
              <a:solidFill>
                <a:schemeClr val="tx1"/>
              </a:solidFill>
              <a:latin typeface="Times New Roman"/>
              <a:ea typeface="Times New Roman"/>
              <a:cs typeface="Times New Roman"/>
              <a:sym typeface="Times New Roman"/>
            </a:endParaRPr>
          </a:p>
        </p:txBody>
      </p:sp>
      <p:sp>
        <p:nvSpPr>
          <p:cNvPr id="218" name="Google Shape;218;g36dc4cd9f8a_9_22"/>
          <p:cNvSpPr txBox="1"/>
          <p:nvPr/>
        </p:nvSpPr>
        <p:spPr>
          <a:xfrm>
            <a:off x="4738825" y="975300"/>
            <a:ext cx="4389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600" b="1" dirty="0">
                <a:solidFill>
                  <a:schemeClr val="tx1"/>
                </a:solidFill>
                <a:latin typeface="Times New Roman"/>
                <a:ea typeface="Times New Roman"/>
                <a:cs typeface="Times New Roman"/>
                <a:sym typeface="Times New Roman"/>
              </a:rPr>
              <a:t>Figura 4: </a:t>
            </a:r>
            <a:r>
              <a:rPr lang="es" sz="1600" dirty="0">
                <a:solidFill>
                  <a:schemeClr val="tx1"/>
                </a:solidFill>
                <a:latin typeface="Times New Roman"/>
                <a:ea typeface="Times New Roman"/>
                <a:cs typeface="Times New Roman"/>
                <a:sym typeface="Times New Roman"/>
              </a:rPr>
              <a:t>Índice de sincronización </a:t>
            </a:r>
            <a:endParaRPr dirty="0">
              <a:solidFill>
                <a:schemeClr val="tx1"/>
              </a:solidFill>
              <a:latin typeface="Times New Roman"/>
              <a:ea typeface="Times New Roman"/>
              <a:cs typeface="Times New Roman"/>
              <a:sym typeface="Times New Roman"/>
            </a:endParaRPr>
          </a:p>
        </p:txBody>
      </p:sp>
      <p:sp>
        <p:nvSpPr>
          <p:cNvPr id="219" name="Google Shape;219;g36dc4cd9f8a_9_22"/>
          <p:cNvSpPr txBox="1"/>
          <p:nvPr/>
        </p:nvSpPr>
        <p:spPr>
          <a:xfrm>
            <a:off x="5109975" y="3882871"/>
            <a:ext cx="38970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600" dirty="0">
                <a:solidFill>
                  <a:schemeClr val="dk1"/>
                </a:solidFill>
                <a:latin typeface="Times New Roman"/>
                <a:ea typeface="Times New Roman"/>
                <a:cs typeface="Times New Roman"/>
                <a:sym typeface="Times New Roman"/>
              </a:rPr>
              <a:t>El tratamiento control presentó el mayor índice de sincronización a diferencia del tratamiento con arena.</a:t>
            </a:r>
            <a:endParaRPr dirty="0">
              <a:latin typeface="Times New Roman"/>
              <a:ea typeface="Times New Roman"/>
              <a:cs typeface="Times New Roman"/>
              <a:sym typeface="Times New Roman"/>
            </a:endParaRPr>
          </a:p>
        </p:txBody>
      </p:sp>
      <p:sp>
        <p:nvSpPr>
          <p:cNvPr id="220" name="Google Shape;220;g36dc4cd9f8a_9_22"/>
          <p:cNvSpPr txBox="1"/>
          <p:nvPr/>
        </p:nvSpPr>
        <p:spPr>
          <a:xfrm>
            <a:off x="679093" y="3960401"/>
            <a:ext cx="3732000" cy="6771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200"/>
              </a:spcBef>
              <a:spcAft>
                <a:spcPts val="1200"/>
              </a:spcAft>
              <a:buNone/>
            </a:pPr>
            <a:r>
              <a:rPr lang="es" sz="1600" dirty="0">
                <a:solidFill>
                  <a:schemeClr val="dk1"/>
                </a:solidFill>
                <a:latin typeface="Times New Roman"/>
                <a:ea typeface="Times New Roman"/>
                <a:cs typeface="Times New Roman"/>
                <a:sym typeface="Times New Roman"/>
              </a:rPr>
              <a:t>Ambos tratamientos presentaron un tiempo medio de germinación igual. </a:t>
            </a:r>
            <a:endParaRPr sz="1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36dc4cd9f8a_9_29"/>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26" name="Google Shape;226;g36dc4cd9f8a_9_29"/>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11</a:t>
            </a:r>
            <a:endParaRPr sz="1600" b="0" i="0" u="none" strike="noStrike" cap="none" dirty="0">
              <a:solidFill>
                <a:schemeClr val="lt1"/>
              </a:solidFill>
              <a:latin typeface="Times New Roman"/>
              <a:ea typeface="Times New Roman"/>
              <a:cs typeface="Times New Roman"/>
              <a:sym typeface="Times New Roman"/>
            </a:endParaRPr>
          </a:p>
        </p:txBody>
      </p:sp>
      <p:sp>
        <p:nvSpPr>
          <p:cNvPr id="227" name="Google Shape;227;g36dc4cd9f8a_9_29"/>
          <p:cNvSpPr txBox="1"/>
          <p:nvPr/>
        </p:nvSpPr>
        <p:spPr>
          <a:xfrm>
            <a:off x="2496600" y="-169350"/>
            <a:ext cx="4230000" cy="3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500"/>
              </a:spcBef>
              <a:spcAft>
                <a:spcPts val="0"/>
              </a:spcAft>
              <a:buClr>
                <a:schemeClr val="dk1"/>
              </a:buClr>
              <a:buSzPts val="1100"/>
              <a:buFont typeface="Arial"/>
              <a:buNone/>
            </a:pPr>
            <a:r>
              <a:rPr lang="es" sz="2000" b="1">
                <a:solidFill>
                  <a:schemeClr val="dk1"/>
                </a:solidFill>
                <a:latin typeface="Times New Roman"/>
                <a:ea typeface="Times New Roman"/>
                <a:cs typeface="Times New Roman"/>
                <a:sym typeface="Times New Roman"/>
              </a:rPr>
              <a:t>IV. RESULTADOS Y DISCUSIÓN  </a:t>
            </a:r>
            <a:endParaRPr sz="2000" b="1">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endParaRPr sz="2000" b="1">
              <a:solidFill>
                <a:schemeClr val="dk1"/>
              </a:solidFill>
              <a:latin typeface="Times New Roman"/>
              <a:ea typeface="Times New Roman"/>
              <a:cs typeface="Times New Roman"/>
              <a:sym typeface="Times New Roman"/>
            </a:endParaRPr>
          </a:p>
        </p:txBody>
      </p:sp>
      <p:cxnSp>
        <p:nvCxnSpPr>
          <p:cNvPr id="228" name="Google Shape;228;g36dc4cd9f8a_9_29"/>
          <p:cNvCxnSpPr/>
          <p:nvPr/>
        </p:nvCxnSpPr>
        <p:spPr>
          <a:xfrm rot="10800000" flipH="1">
            <a:off x="2118842" y="618800"/>
            <a:ext cx="4484700" cy="15300"/>
          </a:xfrm>
          <a:prstGeom prst="straightConnector1">
            <a:avLst/>
          </a:prstGeom>
          <a:noFill/>
          <a:ln w="28575" cap="flat" cmpd="sng">
            <a:solidFill>
              <a:schemeClr val="dk1"/>
            </a:solidFill>
            <a:prstDash val="solid"/>
            <a:round/>
            <a:headEnd type="none" w="sm" len="sm"/>
            <a:tailEnd type="none" w="sm" len="sm"/>
          </a:ln>
        </p:spPr>
      </p:cxnSp>
      <p:sp>
        <p:nvSpPr>
          <p:cNvPr id="229" name="Google Shape;229;g36dc4cd9f8a_9_29"/>
          <p:cNvSpPr txBox="1"/>
          <p:nvPr/>
        </p:nvSpPr>
        <p:spPr>
          <a:xfrm>
            <a:off x="638525" y="580050"/>
            <a:ext cx="8044200" cy="3983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 sz="1600" dirty="0">
                <a:solidFill>
                  <a:schemeClr val="dk1"/>
                </a:solidFill>
                <a:latin typeface="Times New Roman"/>
                <a:ea typeface="Times New Roman"/>
                <a:cs typeface="Times New Roman"/>
                <a:sym typeface="Times New Roman"/>
              </a:rPr>
              <a:t>El tratamiento de escarificación mecánica con arena demostró ser eficaz para superar la dormancia física en las semillas de </a:t>
            </a:r>
            <a:r>
              <a:rPr lang="es" sz="1600" i="1" dirty="0">
                <a:solidFill>
                  <a:schemeClr val="dk1"/>
                </a:solidFill>
                <a:latin typeface="Times New Roman"/>
                <a:ea typeface="Times New Roman"/>
                <a:cs typeface="Times New Roman"/>
                <a:sym typeface="Times New Roman"/>
              </a:rPr>
              <a:t>Glycine max</a:t>
            </a:r>
            <a:r>
              <a:rPr lang="es" sz="1600" dirty="0">
                <a:solidFill>
                  <a:schemeClr val="dk1"/>
                </a:solidFill>
                <a:latin typeface="Times New Roman"/>
                <a:ea typeface="Times New Roman"/>
                <a:cs typeface="Times New Roman"/>
                <a:sym typeface="Times New Roman"/>
              </a:rPr>
              <a:t>, aumentando significativamente el porcentaje de germinación en comparación con el control. Este resultado coincide con lo señalado por Barrios et al. (2024), quienes afirman que la abrasión mecánica facilita la imbibición al debilitar la testa, permitiendo que el embrión inicie sus procesos metabólicos. Asimismo, Flores et al. (2020) destacan que la fricción con partículas como arena genera microfisuras controladas en la cubierta de semillas duras, sin necesidad de recurrir a productos químicos agresivos.</a:t>
            </a:r>
            <a:endParaRPr sz="1600"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 sz="1600" dirty="0">
                <a:solidFill>
                  <a:schemeClr val="dk1"/>
                </a:solidFill>
                <a:latin typeface="Times New Roman"/>
                <a:ea typeface="Times New Roman"/>
                <a:cs typeface="Times New Roman"/>
                <a:sym typeface="Times New Roman"/>
              </a:rPr>
              <a:t>Aunque la germinación total mejoró, el tiempo medio de germinación no presentó diferencias significativas, lo cual indica que la escarificación no acelera necesariamente el inicio del proceso, pero sí mejora la cantidad de semillas que logran completar la germinación (Carrillo &amp; Rucabado, 2021). En cuanto a la sincronización, fue ligeramente inferior en el tratamiento con arena, posiblemente debido a la variabilidad en el grado de abrasión entre semillas individuales, lo cual genera una emergencia menos uniforme (Elizalde, 2022).</a:t>
            </a:r>
            <a:endParaRPr sz="1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g36dc4cd9f8a_9_36"/>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35" name="Google Shape;235;g36dc4cd9f8a_9_36"/>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12</a:t>
            </a:r>
            <a:endParaRPr sz="1800" b="0" i="0" u="none" strike="noStrike" cap="none" dirty="0">
              <a:solidFill>
                <a:schemeClr val="lt1"/>
              </a:solidFill>
              <a:latin typeface="Times New Roman"/>
              <a:ea typeface="Times New Roman"/>
              <a:cs typeface="Times New Roman"/>
              <a:sym typeface="Times New Roman"/>
            </a:endParaRPr>
          </a:p>
        </p:txBody>
      </p:sp>
      <p:sp>
        <p:nvSpPr>
          <p:cNvPr id="236" name="Google Shape;236;g36dc4cd9f8a_9_36"/>
          <p:cNvSpPr txBox="1"/>
          <p:nvPr/>
        </p:nvSpPr>
        <p:spPr>
          <a:xfrm>
            <a:off x="2373542" y="-175026"/>
            <a:ext cx="4230000" cy="3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500"/>
              </a:spcBef>
              <a:spcAft>
                <a:spcPts val="0"/>
              </a:spcAft>
              <a:buClr>
                <a:schemeClr val="dk1"/>
              </a:buClr>
              <a:buSzPts val="1100"/>
              <a:buFont typeface="Arial"/>
              <a:buNone/>
            </a:pPr>
            <a:r>
              <a:rPr lang="es" sz="2000" b="1" dirty="0">
                <a:solidFill>
                  <a:schemeClr val="dk1"/>
                </a:solidFill>
                <a:latin typeface="Times New Roman"/>
                <a:ea typeface="Times New Roman"/>
                <a:cs typeface="Times New Roman"/>
                <a:sym typeface="Times New Roman"/>
              </a:rPr>
              <a:t>IV. RESULTADOS Y DISCUSIÓN  </a:t>
            </a:r>
            <a:endParaRPr sz="2000" b="1" dirty="0">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cxnSp>
        <p:nvCxnSpPr>
          <p:cNvPr id="237" name="Google Shape;237;g36dc4cd9f8a_9_36"/>
          <p:cNvCxnSpPr/>
          <p:nvPr/>
        </p:nvCxnSpPr>
        <p:spPr>
          <a:xfrm rot="10800000" flipH="1">
            <a:off x="2118842" y="618800"/>
            <a:ext cx="4484700" cy="15300"/>
          </a:xfrm>
          <a:prstGeom prst="straightConnector1">
            <a:avLst/>
          </a:prstGeom>
          <a:noFill/>
          <a:ln w="28575" cap="flat" cmpd="sng">
            <a:solidFill>
              <a:schemeClr val="dk1"/>
            </a:solidFill>
            <a:prstDash val="solid"/>
            <a:round/>
            <a:headEnd type="none" w="sm" len="sm"/>
            <a:tailEnd type="none" w="sm" len="sm"/>
          </a:ln>
        </p:spPr>
      </p:cxnSp>
      <p:sp>
        <p:nvSpPr>
          <p:cNvPr id="238" name="Google Shape;238;g36dc4cd9f8a_9_36"/>
          <p:cNvSpPr txBox="1"/>
          <p:nvPr/>
        </p:nvSpPr>
        <p:spPr>
          <a:xfrm>
            <a:off x="709902" y="799538"/>
            <a:ext cx="7724196" cy="319469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 sz="1600" dirty="0">
                <a:latin typeface="Times New Roman"/>
                <a:ea typeface="Times New Roman"/>
                <a:cs typeface="Times New Roman"/>
                <a:sym typeface="Times New Roman"/>
              </a:rPr>
              <a:t>Este comportamiento, aunque no ideal para cultivos comerciales que requieren homogeneidad, puede ser aceptable en etapas experimentales o de producción de plantones. Por otro lado, el bajo costo, la seguridad operativa y la accesibilidad del método lo hacen especialmente atractivo para pequeños productores o viveros rurales, frente a alternativas como el uso de ácido sulfúrico, que implica mayores riesgos y costos (Sinegovsky, 2023).</a:t>
            </a: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 sz="1600" dirty="0">
                <a:latin typeface="Times New Roman"/>
                <a:ea typeface="Times New Roman"/>
                <a:cs typeface="Times New Roman"/>
                <a:sym typeface="Times New Roman"/>
              </a:rPr>
              <a:t>Además, el enfoque mecánico responde a criterios de sostenibilidad y agricultura regenerativa. En este sentido, Sun y Gong (2024) resaltan que los métodos físicos, como la escarificación con arena, preservan la viabilidad de la semilla y reducen el impacto ambiental en comparación con técnicas más invasivas.</a:t>
            </a:r>
            <a:endParaRPr sz="1600"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6dc4cd9f8a_9_0"/>
          <p:cNvSpPr txBox="1"/>
          <p:nvPr/>
        </p:nvSpPr>
        <p:spPr>
          <a:xfrm>
            <a:off x="2026617" y="-169350"/>
            <a:ext cx="5666400" cy="33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500"/>
              </a:spcBef>
              <a:spcAft>
                <a:spcPts val="0"/>
              </a:spcAft>
              <a:buClr>
                <a:schemeClr val="dk1"/>
              </a:buClr>
              <a:buSzPts val="1100"/>
              <a:buFont typeface="Arial"/>
              <a:buNone/>
            </a:pPr>
            <a:r>
              <a:rPr lang="es" sz="2000" b="1" dirty="0">
                <a:solidFill>
                  <a:schemeClr val="dk1"/>
                </a:solidFill>
                <a:latin typeface="Times New Roman"/>
                <a:ea typeface="Times New Roman"/>
                <a:cs typeface="Times New Roman"/>
                <a:sym typeface="Times New Roman"/>
              </a:rPr>
              <a:t>V. CONCLUSIONES</a:t>
            </a:r>
            <a:endParaRPr sz="2000" b="1" dirty="0">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pic>
        <p:nvPicPr>
          <p:cNvPr id="245" name="Google Shape;245;g36dc4cd9f8a_9_0"/>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46" name="Google Shape;246;g36dc4cd9f8a_9_0"/>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13</a:t>
            </a:r>
            <a:endParaRPr sz="1800" b="0" i="0" u="none" strike="noStrike" cap="none" dirty="0">
              <a:solidFill>
                <a:schemeClr val="lt1"/>
              </a:solidFill>
              <a:latin typeface="Times New Roman"/>
              <a:ea typeface="Times New Roman"/>
              <a:cs typeface="Times New Roman"/>
              <a:sym typeface="Times New Roman"/>
            </a:endParaRPr>
          </a:p>
        </p:txBody>
      </p:sp>
      <p:cxnSp>
        <p:nvCxnSpPr>
          <p:cNvPr id="247" name="Google Shape;247;g36dc4cd9f8a_9_0"/>
          <p:cNvCxnSpPr>
            <a:cxnSpLocks/>
          </p:cNvCxnSpPr>
          <p:nvPr/>
        </p:nvCxnSpPr>
        <p:spPr>
          <a:xfrm>
            <a:off x="3447536" y="625777"/>
            <a:ext cx="2928551" cy="0"/>
          </a:xfrm>
          <a:prstGeom prst="straightConnector1">
            <a:avLst/>
          </a:prstGeom>
          <a:noFill/>
          <a:ln w="28575" cap="flat" cmpd="sng">
            <a:solidFill>
              <a:schemeClr val="dk1"/>
            </a:solidFill>
            <a:prstDash val="solid"/>
            <a:round/>
            <a:headEnd type="none" w="sm" len="sm"/>
            <a:tailEnd type="none" w="sm" len="sm"/>
          </a:ln>
        </p:spPr>
      </p:cxnSp>
      <p:sp>
        <p:nvSpPr>
          <p:cNvPr id="248" name="Google Shape;248;g36dc4cd9f8a_9_0"/>
          <p:cNvSpPr txBox="1"/>
          <p:nvPr/>
        </p:nvSpPr>
        <p:spPr>
          <a:xfrm>
            <a:off x="472686" y="629551"/>
            <a:ext cx="8477078" cy="3751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 sz="1600" b="1" dirty="0">
                <a:solidFill>
                  <a:schemeClr val="tx1"/>
                </a:solidFill>
                <a:latin typeface="Times New Roman"/>
                <a:ea typeface="Times New Roman"/>
                <a:cs typeface="Times New Roman"/>
                <a:sym typeface="Times New Roman"/>
              </a:rPr>
              <a:t>Para objetivo 1: </a:t>
            </a:r>
            <a:r>
              <a:rPr lang="es" sz="1600" dirty="0">
                <a:solidFill>
                  <a:schemeClr val="tx1"/>
                </a:solidFill>
                <a:latin typeface="Times New Roman"/>
                <a:ea typeface="Times New Roman"/>
                <a:cs typeface="Times New Roman"/>
                <a:sym typeface="Times New Roman"/>
              </a:rPr>
              <a:t>La escarificación mecánica con arena incrementó significativamente el porcentaje de germinación de las semillas de soya en comparación con el tratamiento control. Esto demuestra la efectividad del tratamiento para superar la dormancia física, mejorando la capacidad germinativa de las semillas.</a:t>
            </a:r>
            <a:endParaRPr sz="1600" dirty="0">
              <a:solidFill>
                <a:schemeClr val="tx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s" sz="1600" b="1" dirty="0">
                <a:solidFill>
                  <a:schemeClr val="tx1"/>
                </a:solidFill>
                <a:latin typeface="Times New Roman"/>
                <a:ea typeface="Times New Roman"/>
                <a:cs typeface="Times New Roman"/>
                <a:sym typeface="Times New Roman"/>
              </a:rPr>
              <a:t>Para objetivo 2: </a:t>
            </a:r>
            <a:r>
              <a:rPr lang="es" sz="1600" dirty="0">
                <a:solidFill>
                  <a:schemeClr val="tx1"/>
                </a:solidFill>
                <a:latin typeface="Times New Roman"/>
                <a:ea typeface="Times New Roman"/>
                <a:cs typeface="Times New Roman"/>
                <a:sym typeface="Times New Roman"/>
              </a:rPr>
              <a:t>No se encontraron diferencias significativas en el tiempo medio de germinación entre el tratamiento con escarificación y el control, lo que indica que, si bien el tratamiento mejora la cantidad de semillas germinadas, no acelera el inicio del proceso germinativo.</a:t>
            </a:r>
            <a:endParaRPr sz="1600" dirty="0">
              <a:solidFill>
                <a:schemeClr val="tx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s" sz="1600" b="1" dirty="0">
                <a:solidFill>
                  <a:schemeClr val="tx1"/>
                </a:solidFill>
                <a:latin typeface="Times New Roman"/>
                <a:ea typeface="Times New Roman"/>
                <a:cs typeface="Times New Roman"/>
                <a:sym typeface="Times New Roman"/>
              </a:rPr>
              <a:t>Para objetivo 3: </a:t>
            </a:r>
            <a:r>
              <a:rPr lang="es" sz="1600" dirty="0">
                <a:solidFill>
                  <a:schemeClr val="tx1"/>
                </a:solidFill>
                <a:latin typeface="Times New Roman"/>
                <a:ea typeface="Times New Roman"/>
                <a:cs typeface="Times New Roman"/>
                <a:sym typeface="Times New Roman"/>
              </a:rPr>
              <a:t>El tratamiento control presentó un mayor índice de sincronización en comparación con el tratamiento con arena. Esto sugiere que la escarificación mecánica puede generar una germinación menos uniforme debido a la variabilidad en la intensidad del desgaste entre semillas individuales.</a:t>
            </a:r>
            <a:endParaRPr sz="1600" dirty="0">
              <a:solidFill>
                <a:schemeClr val="tx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36dc4cd9f8a_9_46"/>
          <p:cNvSpPr txBox="1"/>
          <p:nvPr/>
        </p:nvSpPr>
        <p:spPr>
          <a:xfrm>
            <a:off x="1738799" y="-169350"/>
            <a:ext cx="5666400" cy="33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500"/>
              </a:spcBef>
              <a:spcAft>
                <a:spcPts val="0"/>
              </a:spcAft>
              <a:buClr>
                <a:schemeClr val="dk1"/>
              </a:buClr>
              <a:buSzPts val="1100"/>
              <a:buFont typeface="Arial"/>
              <a:buNone/>
            </a:pPr>
            <a:r>
              <a:rPr lang="es-PE" sz="2000" b="1" dirty="0">
                <a:solidFill>
                  <a:schemeClr val="dk1"/>
                </a:solidFill>
                <a:latin typeface="Times New Roman"/>
                <a:ea typeface="Times New Roman"/>
                <a:cs typeface="Times New Roman"/>
                <a:sym typeface="Times New Roman"/>
              </a:rPr>
              <a:t>VI. REFERENCIAS BIBLIOGRÁFICAS </a:t>
            </a:r>
          </a:p>
          <a:p>
            <a:pPr marL="457200" marR="0" lvl="0" indent="0" algn="ctr"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pic>
        <p:nvPicPr>
          <p:cNvPr id="263" name="Google Shape;263;g36dc4cd9f8a_9_46"/>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64" name="Google Shape;264;g36dc4cd9f8a_9_46"/>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14</a:t>
            </a:r>
            <a:endParaRPr sz="1600" b="0" i="0" u="none" strike="noStrike" cap="none" dirty="0">
              <a:solidFill>
                <a:schemeClr val="lt1"/>
              </a:solidFill>
              <a:latin typeface="Times New Roman"/>
              <a:ea typeface="Times New Roman"/>
              <a:cs typeface="Times New Roman"/>
              <a:sym typeface="Times New Roman"/>
            </a:endParaRPr>
          </a:p>
        </p:txBody>
      </p:sp>
      <p:cxnSp>
        <p:nvCxnSpPr>
          <p:cNvPr id="265" name="Google Shape;265;g36dc4cd9f8a_9_46"/>
          <p:cNvCxnSpPr>
            <a:cxnSpLocks/>
          </p:cNvCxnSpPr>
          <p:nvPr/>
        </p:nvCxnSpPr>
        <p:spPr>
          <a:xfrm>
            <a:off x="1738799" y="664110"/>
            <a:ext cx="5504005" cy="0"/>
          </a:xfrm>
          <a:prstGeom prst="straightConnector1">
            <a:avLst/>
          </a:prstGeom>
          <a:noFill/>
          <a:ln w="28575" cap="flat" cmpd="sng">
            <a:solidFill>
              <a:schemeClr val="dk1"/>
            </a:solidFill>
            <a:prstDash val="solid"/>
            <a:round/>
            <a:headEnd type="none" w="sm" len="sm"/>
            <a:tailEnd type="none" w="sm" len="sm"/>
          </a:ln>
        </p:spPr>
      </p:cxnSp>
      <p:sp>
        <p:nvSpPr>
          <p:cNvPr id="266" name="Google Shape;266;g36dc4cd9f8a_9_46"/>
          <p:cNvSpPr txBox="1"/>
          <p:nvPr/>
        </p:nvSpPr>
        <p:spPr>
          <a:xfrm>
            <a:off x="146615" y="530338"/>
            <a:ext cx="8997385" cy="432884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 dirty="0">
                <a:solidFill>
                  <a:schemeClr val="dk1"/>
                </a:solidFill>
                <a:latin typeface="Times New Roman"/>
                <a:ea typeface="Times New Roman"/>
                <a:cs typeface="Times New Roman"/>
                <a:sym typeface="Times New Roman"/>
              </a:rPr>
              <a:t>Gaur, R. S., &amp; Pandey, A. P. (2020). Germplasm Evaluation of Soyabean (Glycine max L.) through Morphological and Quality Characterization. </a:t>
            </a:r>
            <a:r>
              <a:rPr lang="es" i="1" dirty="0">
                <a:solidFill>
                  <a:schemeClr val="dk1"/>
                </a:solidFill>
                <a:latin typeface="Times New Roman"/>
                <a:ea typeface="Times New Roman"/>
                <a:cs typeface="Times New Roman"/>
                <a:sym typeface="Times New Roman"/>
              </a:rPr>
              <a:t>International Journal of Current Microbiology and Applied Sciences</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9</a:t>
            </a:r>
            <a:r>
              <a:rPr lang="es" dirty="0">
                <a:solidFill>
                  <a:schemeClr val="dk1"/>
                </a:solidFill>
                <a:latin typeface="Times New Roman"/>
                <a:ea typeface="Times New Roman"/>
                <a:cs typeface="Times New Roman"/>
                <a:sym typeface="Times New Roman"/>
              </a:rPr>
              <a:t>(8), 9-15. https://doi.org/10.20546/ijcmas.2020.908.002</a:t>
            </a:r>
            <a:endParaRPr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 dirty="0">
                <a:solidFill>
                  <a:schemeClr val="dk1"/>
                </a:solidFill>
                <a:latin typeface="Times New Roman"/>
                <a:ea typeface="Times New Roman"/>
                <a:cs typeface="Times New Roman"/>
                <a:sym typeface="Times New Roman"/>
              </a:rPr>
              <a:t>Mishra, R., Tripathi, M. K., Sikarwar, R. S., Singh, Y., &amp; Tripathi, N. (2024). Soybean (Glycine max L. Merrill): A Multipurpose Legume Shaping Our World. </a:t>
            </a:r>
            <a:r>
              <a:rPr lang="es" i="1" dirty="0">
                <a:solidFill>
                  <a:schemeClr val="dk1"/>
                </a:solidFill>
                <a:latin typeface="Times New Roman"/>
                <a:ea typeface="Times New Roman"/>
                <a:cs typeface="Times New Roman"/>
                <a:sym typeface="Times New Roman"/>
              </a:rPr>
              <a:t>PLANT CELL BIOTECHNOLOGY AND MOLECULAR BIOLOGY</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25</a:t>
            </a:r>
            <a:r>
              <a:rPr lang="es" dirty="0">
                <a:solidFill>
                  <a:schemeClr val="dk1"/>
                </a:solidFill>
                <a:latin typeface="Times New Roman"/>
                <a:ea typeface="Times New Roman"/>
                <a:cs typeface="Times New Roman"/>
                <a:sym typeface="Times New Roman"/>
              </a:rPr>
              <a:t>(3-4), 17-37. https://doi.org/10.56557/pcbmb/2024/v25i3-48643</a:t>
            </a:r>
            <a:endParaRPr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s" dirty="0">
                <a:solidFill>
                  <a:schemeClr val="dk1"/>
                </a:solidFill>
                <a:latin typeface="Times New Roman"/>
                <a:ea typeface="Times New Roman"/>
                <a:cs typeface="Times New Roman"/>
                <a:sym typeface="Times New Roman"/>
              </a:rPr>
              <a:t>Rocha, C. B., Nehring, R., &amp; Silva, S. D. E. (2022). Soy Without Borders: The Transnational Dynamics of Commodity Frontiers In South America (1971-2019). </a:t>
            </a:r>
            <a:r>
              <a:rPr lang="es" i="1" dirty="0">
                <a:solidFill>
                  <a:schemeClr val="dk1"/>
                </a:solidFill>
                <a:latin typeface="Times New Roman"/>
                <a:ea typeface="Times New Roman"/>
                <a:cs typeface="Times New Roman"/>
                <a:sym typeface="Times New Roman"/>
              </a:rPr>
              <a:t>Global Environment</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15</a:t>
            </a:r>
            <a:r>
              <a:rPr lang="es" dirty="0">
                <a:solidFill>
                  <a:schemeClr val="dk1"/>
                </a:solidFill>
                <a:latin typeface="Times New Roman"/>
                <a:ea typeface="Times New Roman"/>
                <a:cs typeface="Times New Roman"/>
                <a:sym typeface="Times New Roman"/>
              </a:rPr>
              <a:t>(3), 423-455. https://doi.org/10.3197/ge.2022.150301</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r>
              <a:rPr lang="es" dirty="0">
                <a:solidFill>
                  <a:schemeClr val="dk1"/>
                </a:solidFill>
                <a:latin typeface="Times New Roman"/>
                <a:ea typeface="Times New Roman"/>
                <a:cs typeface="Times New Roman"/>
                <a:sym typeface="Times New Roman"/>
              </a:rPr>
              <a:t>Sinegovsky, M. O. (2023). Soybean it is the crop of world farming. </a:t>
            </a:r>
            <a:r>
              <a:rPr lang="es" i="1" dirty="0">
                <a:solidFill>
                  <a:schemeClr val="dk1"/>
                </a:solidFill>
                <a:latin typeface="Times New Roman"/>
                <a:ea typeface="Times New Roman"/>
                <a:cs typeface="Times New Roman"/>
                <a:sym typeface="Times New Roman"/>
              </a:rPr>
              <a:t>Вестник российской сельскохозяйственной науки</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5</a:t>
            </a:r>
            <a:r>
              <a:rPr lang="es" dirty="0">
                <a:solidFill>
                  <a:schemeClr val="dk1"/>
                </a:solidFill>
                <a:latin typeface="Times New Roman"/>
                <a:ea typeface="Times New Roman"/>
                <a:cs typeface="Times New Roman"/>
                <a:sym typeface="Times New Roman"/>
              </a:rPr>
              <a:t>, 22-25. https://doi.org/10.31857/2500-2082/2023/5/22-25</a:t>
            </a:r>
            <a:endParaRPr dirty="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s" dirty="0">
                <a:solidFill>
                  <a:schemeClr val="dk1"/>
                </a:solidFill>
                <a:latin typeface="Times New Roman"/>
                <a:ea typeface="Times New Roman"/>
                <a:cs typeface="Times New Roman"/>
                <a:sym typeface="Times New Roman"/>
              </a:rPr>
              <a:t>Soares, J. R. S., Ramos, R. S., Da Silva, R. S., Neves, D. V. C., &amp; Picanço, M. C. (2021). Climate change impact assessment on worldwide rain fed soybean based on species distribution models. </a:t>
            </a:r>
            <a:r>
              <a:rPr lang="es" i="1" dirty="0">
                <a:solidFill>
                  <a:schemeClr val="dk1"/>
                </a:solidFill>
                <a:latin typeface="Times New Roman"/>
                <a:ea typeface="Times New Roman"/>
                <a:cs typeface="Times New Roman"/>
                <a:sym typeface="Times New Roman"/>
              </a:rPr>
              <a:t>Tropical Ecology</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62</a:t>
            </a:r>
            <a:r>
              <a:rPr lang="es" dirty="0">
                <a:solidFill>
                  <a:schemeClr val="dk1"/>
                </a:solidFill>
                <a:latin typeface="Times New Roman"/>
                <a:ea typeface="Times New Roman"/>
                <a:cs typeface="Times New Roman"/>
                <a:sym typeface="Times New Roman"/>
              </a:rPr>
              <a:t>(4), 612-625. https://doi.org/10.1007/s42965-021-00174-1</a:t>
            </a:r>
            <a:endParaRPr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2" name="Google Shape;272;g36dc6b9eaed_0_7"/>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73" name="Google Shape;273;g36dc6b9eaed_0_7"/>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dirty="0">
                <a:solidFill>
                  <a:schemeClr val="lt1"/>
                </a:solidFill>
                <a:latin typeface="Times New Roman"/>
                <a:ea typeface="Times New Roman"/>
                <a:cs typeface="Times New Roman"/>
                <a:sym typeface="Times New Roman"/>
              </a:rPr>
              <a:t>15</a:t>
            </a:r>
            <a:endParaRPr sz="1600" b="0" i="0" u="none" strike="noStrike" cap="none" dirty="0">
              <a:solidFill>
                <a:schemeClr val="lt1"/>
              </a:solidFill>
              <a:latin typeface="Times New Roman"/>
              <a:ea typeface="Times New Roman"/>
              <a:cs typeface="Times New Roman"/>
              <a:sym typeface="Times New Roman"/>
            </a:endParaRPr>
          </a:p>
        </p:txBody>
      </p:sp>
      <p:sp>
        <p:nvSpPr>
          <p:cNvPr id="275" name="Google Shape;275;g36dc6b9eaed_0_7"/>
          <p:cNvSpPr txBox="1"/>
          <p:nvPr/>
        </p:nvSpPr>
        <p:spPr>
          <a:xfrm>
            <a:off x="453935" y="570295"/>
            <a:ext cx="8236129" cy="4490430"/>
          </a:xfrm>
          <a:prstGeom prst="rect">
            <a:avLst/>
          </a:prstGeom>
          <a:noFill/>
          <a:ln>
            <a:noFill/>
          </a:ln>
        </p:spPr>
        <p:txBody>
          <a:bodyPr spcFirstLastPara="1" wrap="square" lIns="91425" tIns="91425" rIns="91425" bIns="91425" anchor="t" anchorCtr="0">
            <a:spAutoFit/>
          </a:bodyPr>
          <a:lstStyle/>
          <a:p>
            <a:pPr marL="0" lvl="0" indent="0" algn="just" rtl="0">
              <a:spcBef>
                <a:spcPts val="1200"/>
              </a:spcBef>
              <a:spcAft>
                <a:spcPts val="0"/>
              </a:spcAft>
              <a:buClr>
                <a:schemeClr val="dk1"/>
              </a:buClr>
              <a:buSzPts val="1100"/>
              <a:buFont typeface="Arial"/>
              <a:buNone/>
            </a:pPr>
            <a:r>
              <a:rPr lang="es" dirty="0">
                <a:solidFill>
                  <a:schemeClr val="dk1"/>
                </a:solidFill>
                <a:latin typeface="Times New Roman"/>
                <a:ea typeface="Times New Roman"/>
                <a:cs typeface="Times New Roman"/>
                <a:sym typeface="Times New Roman"/>
              </a:rPr>
              <a:t>Barrios, R., Universidad de Oriente, Postgrado de Agricultura Tropical, Campus Juanico, Maturín, Monagas, Venezuela., Romero Marcano, G., &amp; Universidad de Oriente, Postgrado de Agricultura Tropical, Campus Juanico, Maturín, Monagas, Venezuela. (2024). Germinación de semillas de leguminosas inoculadas con diferentes dosis de bioinsumos. </a:t>
            </a:r>
            <a:r>
              <a:rPr lang="es" i="1" dirty="0">
                <a:solidFill>
                  <a:schemeClr val="dk1"/>
                </a:solidFill>
                <a:latin typeface="Times New Roman"/>
                <a:ea typeface="Times New Roman"/>
                <a:cs typeface="Times New Roman"/>
                <a:sym typeface="Times New Roman"/>
              </a:rPr>
              <a:t>Revista Espanciencia</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15</a:t>
            </a:r>
            <a:r>
              <a:rPr lang="es" dirty="0">
                <a:solidFill>
                  <a:schemeClr val="dk1"/>
                </a:solidFill>
                <a:latin typeface="Times New Roman"/>
                <a:ea typeface="Times New Roman"/>
                <a:cs typeface="Times New Roman"/>
                <a:sym typeface="Times New Roman"/>
              </a:rPr>
              <a:t>(1), 54-63. https://doi.org/10.51260/revista_espamciencia.v15i1.499</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s" dirty="0">
                <a:solidFill>
                  <a:schemeClr val="dk1"/>
                </a:solidFill>
                <a:latin typeface="Times New Roman"/>
                <a:ea typeface="Times New Roman"/>
                <a:cs typeface="Times New Roman"/>
                <a:sym typeface="Times New Roman"/>
              </a:rPr>
              <a:t>Carrillo, F., &amp; Rucabado, A. L. (2021). Evaluación de la viabilidad de semillas de sacha inchi </a:t>
            </a:r>
            <a:r>
              <a:rPr lang="es" i="1" dirty="0">
                <a:solidFill>
                  <a:schemeClr val="dk1"/>
                </a:solidFill>
                <a:latin typeface="Times New Roman"/>
                <a:ea typeface="Times New Roman"/>
                <a:cs typeface="Times New Roman"/>
                <a:sym typeface="Times New Roman"/>
              </a:rPr>
              <a:t>Plukenetia volubilis</a:t>
            </a:r>
            <a:r>
              <a:rPr lang="es" dirty="0">
                <a:solidFill>
                  <a:schemeClr val="dk1"/>
                </a:solidFill>
                <a:latin typeface="Times New Roman"/>
                <a:ea typeface="Times New Roman"/>
                <a:cs typeface="Times New Roman"/>
                <a:sym typeface="Times New Roman"/>
              </a:rPr>
              <a:t> L. Conservadas a 4°C. </a:t>
            </a:r>
            <a:r>
              <a:rPr lang="es" i="1" dirty="0">
                <a:solidFill>
                  <a:schemeClr val="dk1"/>
                </a:solidFill>
                <a:latin typeface="Times New Roman"/>
                <a:ea typeface="Times New Roman"/>
                <a:cs typeface="Times New Roman"/>
                <a:sym typeface="Times New Roman"/>
              </a:rPr>
              <a:t>Anales Científicos</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82</a:t>
            </a:r>
            <a:r>
              <a:rPr lang="es" dirty="0">
                <a:solidFill>
                  <a:schemeClr val="dk1"/>
                </a:solidFill>
                <a:latin typeface="Times New Roman"/>
                <a:ea typeface="Times New Roman"/>
                <a:cs typeface="Times New Roman"/>
                <a:sym typeface="Times New Roman"/>
              </a:rPr>
              <a:t>(2), Article 2. https://doi.org/10.21704/ac.v82i2.1793</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s" dirty="0">
                <a:solidFill>
                  <a:schemeClr val="dk1"/>
                </a:solidFill>
                <a:latin typeface="Times New Roman"/>
                <a:ea typeface="Times New Roman"/>
                <a:cs typeface="Times New Roman"/>
                <a:sym typeface="Times New Roman"/>
              </a:rPr>
              <a:t>Elizalde, S. I. B. (2022). </a:t>
            </a:r>
            <a:r>
              <a:rPr lang="es" i="1" dirty="0">
                <a:solidFill>
                  <a:schemeClr val="dk1"/>
                </a:solidFill>
                <a:latin typeface="Times New Roman"/>
                <a:ea typeface="Times New Roman"/>
                <a:cs typeface="Times New Roman"/>
                <a:sym typeface="Times New Roman"/>
              </a:rPr>
              <a:t>Mejoramiento de la expresión de los atributos de calidad fisiológica y economía tecnológica del uso de bioestimuladores aplicados a semillas de forrajeras</a:t>
            </a:r>
            <a:r>
              <a:rPr lang="es"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s" dirty="0">
                <a:solidFill>
                  <a:schemeClr val="dk1"/>
                </a:solidFill>
                <a:latin typeface="Times New Roman"/>
                <a:ea typeface="Times New Roman"/>
                <a:cs typeface="Times New Roman"/>
                <a:sym typeface="Times New Roman"/>
              </a:rPr>
              <a:t>Flores M, E., Caceres, W. E., Aguirre T, L., &amp; Castillo, M. S. (2020). Efecto de la escarificación en la germinación de semillas de soya forrajera perenne (Neonotonia wightii). </a:t>
            </a:r>
            <a:r>
              <a:rPr lang="es" i="1" dirty="0">
                <a:solidFill>
                  <a:schemeClr val="dk1"/>
                </a:solidFill>
                <a:latin typeface="Times New Roman"/>
                <a:ea typeface="Times New Roman"/>
                <a:cs typeface="Times New Roman"/>
                <a:sym typeface="Times New Roman"/>
              </a:rPr>
              <a:t>Revista de Investigaciones Veterinarias del Perú</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31</a:t>
            </a:r>
            <a:r>
              <a:rPr lang="es" dirty="0">
                <a:solidFill>
                  <a:schemeClr val="dk1"/>
                </a:solidFill>
                <a:latin typeface="Times New Roman"/>
                <a:ea typeface="Times New Roman"/>
                <a:cs typeface="Times New Roman"/>
                <a:sym typeface="Times New Roman"/>
              </a:rPr>
              <a:t>(3). https://doi.org/10.15381/rivep.v31i3.16728</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s" dirty="0">
                <a:solidFill>
                  <a:schemeClr val="dk1"/>
                </a:solidFill>
                <a:latin typeface="Times New Roman"/>
                <a:ea typeface="Times New Roman"/>
                <a:cs typeface="Times New Roman"/>
                <a:sym typeface="Times New Roman"/>
              </a:rPr>
              <a:t>Sun, Y., &amp; Gong, Y. (2024). Research advances on the hard seededness trait of soybean and the underlying regulatory mechanisms. </a:t>
            </a:r>
            <a:r>
              <a:rPr lang="es" i="1" dirty="0">
                <a:solidFill>
                  <a:schemeClr val="dk1"/>
                </a:solidFill>
                <a:latin typeface="Times New Roman"/>
                <a:ea typeface="Times New Roman"/>
                <a:cs typeface="Times New Roman"/>
                <a:sym typeface="Times New Roman"/>
              </a:rPr>
              <a:t>Frontiers in Plant Science</a:t>
            </a:r>
            <a:r>
              <a:rPr lang="es" dirty="0">
                <a:solidFill>
                  <a:schemeClr val="dk1"/>
                </a:solidFill>
                <a:latin typeface="Times New Roman"/>
                <a:ea typeface="Times New Roman"/>
                <a:cs typeface="Times New Roman"/>
                <a:sym typeface="Times New Roman"/>
              </a:rPr>
              <a:t>, </a:t>
            </a:r>
            <a:r>
              <a:rPr lang="es" i="1" dirty="0">
                <a:solidFill>
                  <a:schemeClr val="dk1"/>
                </a:solidFill>
                <a:latin typeface="Times New Roman"/>
                <a:ea typeface="Times New Roman"/>
                <a:cs typeface="Times New Roman"/>
                <a:sym typeface="Times New Roman"/>
              </a:rPr>
              <a:t>15</a:t>
            </a:r>
            <a:r>
              <a:rPr lang="es" dirty="0">
                <a:solidFill>
                  <a:schemeClr val="dk1"/>
                </a:solidFill>
                <a:latin typeface="Times New Roman"/>
                <a:ea typeface="Times New Roman"/>
                <a:cs typeface="Times New Roman"/>
                <a:sym typeface="Times New Roman"/>
              </a:rPr>
              <a:t>. https://doi.org/10.3389/fpls.2024.1419962</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200" dirty="0">
              <a:solidFill>
                <a:schemeClr val="dk1"/>
              </a:solidFill>
              <a:latin typeface="Times New Roman"/>
              <a:ea typeface="Times New Roman"/>
              <a:cs typeface="Times New Roman"/>
              <a:sym typeface="Times New Roman"/>
            </a:endParaRPr>
          </a:p>
        </p:txBody>
      </p:sp>
      <p:sp>
        <p:nvSpPr>
          <p:cNvPr id="7" name="Google Shape;262;g36dc4cd9f8a_9_46">
            <a:extLst>
              <a:ext uri="{FF2B5EF4-FFF2-40B4-BE49-F238E27FC236}">
                <a16:creationId xmlns:a16="http://schemas.microsoft.com/office/drawing/2014/main" id="{AF094B7A-C425-4D45-AEFA-7F4AD3BC2945}"/>
              </a:ext>
            </a:extLst>
          </p:cNvPr>
          <p:cNvSpPr txBox="1"/>
          <p:nvPr/>
        </p:nvSpPr>
        <p:spPr>
          <a:xfrm>
            <a:off x="1738799" y="-169350"/>
            <a:ext cx="5666400" cy="33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500"/>
              </a:spcBef>
              <a:spcAft>
                <a:spcPts val="0"/>
              </a:spcAft>
              <a:buClr>
                <a:schemeClr val="dk1"/>
              </a:buClr>
              <a:buSzPts val="1100"/>
              <a:buFont typeface="Arial"/>
              <a:buNone/>
            </a:pPr>
            <a:r>
              <a:rPr lang="es-PE" sz="2000" b="1" dirty="0">
                <a:solidFill>
                  <a:schemeClr val="dk1"/>
                </a:solidFill>
                <a:latin typeface="Times New Roman"/>
                <a:ea typeface="Times New Roman"/>
                <a:cs typeface="Times New Roman"/>
                <a:sym typeface="Times New Roman"/>
              </a:rPr>
              <a:t>VI. REFERENCIAS BIBLIOGRÁFICAS </a:t>
            </a:r>
          </a:p>
          <a:p>
            <a:pPr marL="457200" marR="0" lvl="0" indent="0" algn="ctr"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cxnSp>
        <p:nvCxnSpPr>
          <p:cNvPr id="8" name="Google Shape;265;g36dc4cd9f8a_9_46">
            <a:extLst>
              <a:ext uri="{FF2B5EF4-FFF2-40B4-BE49-F238E27FC236}">
                <a16:creationId xmlns:a16="http://schemas.microsoft.com/office/drawing/2014/main" id="{A4194F0C-AAB0-4550-BB70-5ED46657B4B2}"/>
              </a:ext>
            </a:extLst>
          </p:cNvPr>
          <p:cNvCxnSpPr>
            <a:cxnSpLocks/>
          </p:cNvCxnSpPr>
          <p:nvPr/>
        </p:nvCxnSpPr>
        <p:spPr>
          <a:xfrm>
            <a:off x="1738799" y="664110"/>
            <a:ext cx="5504005" cy="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18"/>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281" name="Google Shape;281;p18"/>
          <p:cNvSpPr/>
          <p:nvPr/>
        </p:nvSpPr>
        <p:spPr>
          <a:xfrm>
            <a:off x="148281" y="4804800"/>
            <a:ext cx="3909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b="1" i="0" u="none" strike="noStrike" cap="none" dirty="0">
                <a:solidFill>
                  <a:schemeClr val="lt1"/>
                </a:solidFill>
                <a:latin typeface="Times New Roman"/>
                <a:ea typeface="Times New Roman"/>
                <a:cs typeface="Times New Roman"/>
                <a:sym typeface="Times New Roman"/>
              </a:rPr>
              <a:t>16</a:t>
            </a:r>
            <a:endParaRPr sz="1600" b="1" i="0" u="none" strike="noStrike" cap="none" dirty="0">
              <a:solidFill>
                <a:schemeClr val="lt1"/>
              </a:solidFill>
              <a:latin typeface="Times New Roman"/>
              <a:ea typeface="Times New Roman"/>
              <a:cs typeface="Times New Roman"/>
              <a:sym typeface="Times New Roman"/>
            </a:endParaRPr>
          </a:p>
        </p:txBody>
      </p:sp>
      <p:sp>
        <p:nvSpPr>
          <p:cNvPr id="282" name="Google Shape;282;p18"/>
          <p:cNvSpPr txBox="1"/>
          <p:nvPr/>
        </p:nvSpPr>
        <p:spPr>
          <a:xfrm>
            <a:off x="1921829" y="1361926"/>
            <a:ext cx="5585281" cy="15618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0"/>
              <a:buFont typeface="Arial"/>
              <a:buNone/>
            </a:pPr>
            <a:r>
              <a:rPr lang="es" sz="8800" b="1" i="0" u="none" strike="noStrike" cap="none">
                <a:solidFill>
                  <a:srgbClr val="002060"/>
                </a:solidFill>
                <a:latin typeface="Times New Roman"/>
                <a:ea typeface="Times New Roman"/>
                <a:cs typeface="Times New Roman"/>
                <a:sym typeface="Times New Roman"/>
              </a:rPr>
              <a:t>GRACIAS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800"/>
              <a:buFont typeface="Arial"/>
              <a:buNone/>
            </a:pPr>
            <a:endParaRPr sz="8800" b="0" i="0" u="none" strike="noStrike" cap="none">
              <a:solidFill>
                <a:srgbClr val="00206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2"/>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68" name="Google Shape;68;p2"/>
          <p:cNvSpPr txBox="1"/>
          <p:nvPr/>
        </p:nvSpPr>
        <p:spPr>
          <a:xfrm>
            <a:off x="2737300" y="23825"/>
            <a:ext cx="2993100" cy="338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dk1"/>
              </a:buClr>
              <a:buSzPts val="2000"/>
              <a:buFont typeface="Times New Roman"/>
              <a:buAutoNum type="romanUcPeriod"/>
            </a:pPr>
            <a:r>
              <a:rPr lang="es" sz="2000" b="1" i="0" u="none" strike="noStrike" cap="none" dirty="0">
                <a:solidFill>
                  <a:schemeClr val="dk1"/>
                </a:solidFill>
                <a:latin typeface="Times New Roman"/>
                <a:ea typeface="Times New Roman"/>
                <a:cs typeface="Times New Roman"/>
                <a:sym typeface="Times New Roman"/>
              </a:rPr>
              <a:t>INTRODUCCIÒN</a:t>
            </a:r>
            <a:endParaRPr sz="1800" b="0" i="0" u="none" strike="noStrike" cap="none" dirty="0">
              <a:solidFill>
                <a:schemeClr val="dk2"/>
              </a:solidFill>
              <a:latin typeface="Arial"/>
              <a:ea typeface="Arial"/>
              <a:cs typeface="Arial"/>
              <a:sym typeface="Arial"/>
            </a:endParaRPr>
          </a:p>
        </p:txBody>
      </p:sp>
      <p:sp>
        <p:nvSpPr>
          <p:cNvPr id="69" name="Google Shape;69;p2"/>
          <p:cNvSpPr/>
          <p:nvPr/>
        </p:nvSpPr>
        <p:spPr>
          <a:xfrm>
            <a:off x="195450" y="4804800"/>
            <a:ext cx="3909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600" b="1" i="0" u="none" strike="noStrike" cap="none" dirty="0">
                <a:solidFill>
                  <a:schemeClr val="lt1"/>
                </a:solidFill>
                <a:latin typeface="Times New Roman"/>
                <a:ea typeface="Times New Roman"/>
                <a:cs typeface="Times New Roman"/>
                <a:sym typeface="Times New Roman"/>
              </a:rPr>
              <a:t>2</a:t>
            </a:r>
            <a:endParaRPr sz="1400" b="1" i="0" u="none" strike="noStrike" cap="none" dirty="0">
              <a:solidFill>
                <a:schemeClr val="lt1"/>
              </a:solidFill>
              <a:latin typeface="Times New Roman"/>
              <a:ea typeface="Times New Roman"/>
              <a:cs typeface="Times New Roman"/>
              <a:sym typeface="Times New Roman"/>
            </a:endParaRPr>
          </a:p>
        </p:txBody>
      </p:sp>
      <p:cxnSp>
        <p:nvCxnSpPr>
          <p:cNvPr id="70" name="Google Shape;70;p2"/>
          <p:cNvCxnSpPr/>
          <p:nvPr/>
        </p:nvCxnSpPr>
        <p:spPr>
          <a:xfrm>
            <a:off x="2145176" y="490837"/>
            <a:ext cx="3913800" cy="0"/>
          </a:xfrm>
          <a:prstGeom prst="straightConnector1">
            <a:avLst/>
          </a:prstGeom>
          <a:noFill/>
          <a:ln w="28575" cap="flat" cmpd="sng">
            <a:solidFill>
              <a:schemeClr val="dk1"/>
            </a:solidFill>
            <a:prstDash val="solid"/>
            <a:round/>
            <a:headEnd type="none" w="sm" len="sm"/>
            <a:tailEnd type="none" w="sm" len="sm"/>
          </a:ln>
        </p:spPr>
      </p:cxnSp>
      <p:sp>
        <p:nvSpPr>
          <p:cNvPr id="71" name="Google Shape;71;p2"/>
          <p:cNvSpPr txBox="1"/>
          <p:nvPr/>
        </p:nvSpPr>
        <p:spPr>
          <a:xfrm>
            <a:off x="390900" y="492290"/>
            <a:ext cx="5941548" cy="417342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SzPts val="1100"/>
              <a:buNone/>
            </a:pPr>
            <a:r>
              <a:rPr lang="es" sz="1600" dirty="0">
                <a:latin typeface="Times New Roman"/>
                <a:ea typeface="Times New Roman"/>
                <a:cs typeface="Times New Roman"/>
                <a:sym typeface="Times New Roman"/>
              </a:rPr>
              <a:t>La soya (Rocha </a:t>
            </a:r>
            <a:r>
              <a:rPr lang="es" sz="1600" i="1" dirty="0">
                <a:latin typeface="Times New Roman"/>
                <a:ea typeface="Times New Roman"/>
                <a:cs typeface="Times New Roman"/>
                <a:sym typeface="Times New Roman"/>
              </a:rPr>
              <a:t>et al., </a:t>
            </a:r>
            <a:r>
              <a:rPr lang="es" sz="1600" dirty="0">
                <a:latin typeface="Times New Roman"/>
                <a:ea typeface="Times New Roman"/>
                <a:cs typeface="Times New Roman"/>
                <a:sym typeface="Times New Roman"/>
              </a:rPr>
              <a:t>2022) es una de las principales legumbres cultivadas a nivel mundial, destacándose por su alto valor nutritivo y sus múltiples aplicaciones en la industria alimentaria, energética (Gaur &amp; Pandey, 2020). La escarificación mecánica ha sido propuesta como una alternativa para superar esta barrera, ya que permite debilitar la testa, facilitando la absorción de agua por el embrión y promoviendo una mayor tasa de germinación (Mishra </a:t>
            </a:r>
            <a:r>
              <a:rPr lang="es" sz="1600" i="1" dirty="0">
                <a:latin typeface="Times New Roman"/>
                <a:ea typeface="Times New Roman"/>
                <a:cs typeface="Times New Roman"/>
                <a:sym typeface="Times New Roman"/>
              </a:rPr>
              <a:t>et al</a:t>
            </a:r>
            <a:r>
              <a:rPr lang="es" sz="1600" dirty="0">
                <a:latin typeface="Times New Roman"/>
                <a:ea typeface="Times New Roman"/>
                <a:cs typeface="Times New Roman"/>
                <a:sym typeface="Times New Roman"/>
              </a:rPr>
              <a:t>., 2024). Diversos estudios han demostrado que este proceso mejora la tasa de emergencia de plántulas, lo que resulta en una propagación más eficiente de la planta (Sinegovsky, 2023). La comprensión de la respuesta de la semilla de soya a la escarificación mecánica es esencial para optimizar los métodos de cultivo y garantizar la producción agrícola de manera más sostenible (Soares et al., 2021).</a:t>
            </a:r>
            <a:endParaRPr sz="1600" dirty="0">
              <a:latin typeface="Times New Roman"/>
              <a:ea typeface="Times New Roman"/>
              <a:cs typeface="Times New Roman"/>
              <a:sym typeface="Times New Roman"/>
            </a:endParaRPr>
          </a:p>
        </p:txBody>
      </p:sp>
      <p:pic>
        <p:nvPicPr>
          <p:cNvPr id="72" name="Google Shape;72;p2"/>
          <p:cNvPicPr preferRelativeResize="0"/>
          <p:nvPr/>
        </p:nvPicPr>
        <p:blipFill>
          <a:blip r:embed="rId4">
            <a:alphaModFix/>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flipH="1">
            <a:off x="6222826" y="898012"/>
            <a:ext cx="2921174" cy="334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3"/>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78" name="Google Shape;78;p3"/>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3</a:t>
            </a:r>
            <a:endParaRPr sz="1600" b="0" i="0" u="none" strike="noStrike" cap="none" dirty="0">
              <a:solidFill>
                <a:schemeClr val="lt1"/>
              </a:solidFill>
              <a:latin typeface="Times New Roman"/>
              <a:ea typeface="Times New Roman"/>
              <a:cs typeface="Times New Roman"/>
              <a:sym typeface="Times New Roman"/>
            </a:endParaRPr>
          </a:p>
        </p:txBody>
      </p:sp>
      <p:sp>
        <p:nvSpPr>
          <p:cNvPr id="79" name="Google Shape;79;p3"/>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80" name="Google Shape;80;p3"/>
          <p:cNvSpPr txBox="1"/>
          <p:nvPr/>
        </p:nvSpPr>
        <p:spPr>
          <a:xfrm>
            <a:off x="3767773" y="17470"/>
            <a:ext cx="24714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chemeClr val="dk1"/>
                </a:solidFill>
                <a:latin typeface="Times New Roman"/>
                <a:ea typeface="Times New Roman"/>
                <a:cs typeface="Times New Roman"/>
                <a:sym typeface="Times New Roman"/>
              </a:rPr>
              <a:t>II. OBJETIVOS</a:t>
            </a:r>
            <a:endParaRPr sz="2000" b="1" i="0" u="none" strike="noStrike" cap="none">
              <a:solidFill>
                <a:schemeClr val="dk1"/>
              </a:solidFill>
              <a:latin typeface="Times New Roman"/>
              <a:ea typeface="Times New Roman"/>
              <a:cs typeface="Times New Roman"/>
              <a:sym typeface="Times New Roman"/>
            </a:endParaRPr>
          </a:p>
        </p:txBody>
      </p:sp>
      <p:cxnSp>
        <p:nvCxnSpPr>
          <p:cNvPr id="81" name="Google Shape;81;p3"/>
          <p:cNvCxnSpPr/>
          <p:nvPr/>
        </p:nvCxnSpPr>
        <p:spPr>
          <a:xfrm rot="10800000" flipH="1">
            <a:off x="3626675" y="510070"/>
            <a:ext cx="2459400" cy="11700"/>
          </a:xfrm>
          <a:prstGeom prst="straightConnector1">
            <a:avLst/>
          </a:prstGeom>
          <a:noFill/>
          <a:ln w="28575" cap="flat" cmpd="sng">
            <a:solidFill>
              <a:schemeClr val="dk1"/>
            </a:solidFill>
            <a:prstDash val="solid"/>
            <a:round/>
            <a:headEnd type="none" w="sm" len="sm"/>
            <a:tailEnd type="none" w="sm" len="sm"/>
          </a:ln>
        </p:spPr>
      </p:cxnSp>
      <p:grpSp>
        <p:nvGrpSpPr>
          <p:cNvPr id="82" name="Google Shape;82;p3"/>
          <p:cNvGrpSpPr/>
          <p:nvPr/>
        </p:nvGrpSpPr>
        <p:grpSpPr>
          <a:xfrm>
            <a:off x="101055" y="1128392"/>
            <a:ext cx="3211336" cy="3094802"/>
            <a:chOff x="2932126" y="1123625"/>
            <a:chExt cx="3339000" cy="3387553"/>
          </a:xfrm>
        </p:grpSpPr>
        <p:sp>
          <p:nvSpPr>
            <p:cNvPr id="83" name="Google Shape;83;p3"/>
            <p:cNvSpPr/>
            <p:nvPr/>
          </p:nvSpPr>
          <p:spPr>
            <a:xfrm rot="16200000">
              <a:off x="2932126" y="1172178"/>
              <a:ext cx="3339000" cy="3339000"/>
            </a:xfrm>
            <a:prstGeom prst="ellipse">
              <a:avLst/>
            </a:prstGeom>
            <a:noFill/>
            <a:ln w="19050" cap="flat" cmpd="sng">
              <a:solidFill>
                <a:srgbClr val="1D7E7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4" name="Google Shape;84;p3"/>
            <p:cNvSpPr/>
            <p:nvPr/>
          </p:nvSpPr>
          <p:spPr>
            <a:xfrm>
              <a:off x="3123875" y="1123625"/>
              <a:ext cx="2896500" cy="2896200"/>
            </a:xfrm>
            <a:prstGeom prst="pie">
              <a:avLst>
                <a:gd name="adj1" fmla="val 2689583"/>
                <a:gd name="adj2" fmla="val 13510993"/>
              </a:avLst>
            </a:prstGeom>
            <a:solidFill>
              <a:srgbClr val="83E3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3"/>
          <p:cNvGrpSpPr/>
          <p:nvPr/>
        </p:nvGrpSpPr>
        <p:grpSpPr>
          <a:xfrm>
            <a:off x="251111" y="1270115"/>
            <a:ext cx="3017211" cy="2786342"/>
            <a:chOff x="2687331" y="951872"/>
            <a:chExt cx="2459400" cy="2462100"/>
          </a:xfrm>
        </p:grpSpPr>
        <p:sp>
          <p:nvSpPr>
            <p:cNvPr id="86" name="Google Shape;86;p3"/>
            <p:cNvSpPr/>
            <p:nvPr/>
          </p:nvSpPr>
          <p:spPr>
            <a:xfrm>
              <a:off x="2687331" y="951872"/>
              <a:ext cx="2459400" cy="2462100"/>
            </a:xfrm>
            <a:prstGeom prst="ellipse">
              <a:avLst/>
            </a:prstGeom>
            <a:solidFill>
              <a:srgbClr val="1B786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87" name="Google Shape;87;p3"/>
            <p:cNvSpPr txBox="1"/>
            <p:nvPr/>
          </p:nvSpPr>
          <p:spPr>
            <a:xfrm>
              <a:off x="2860968" y="1338718"/>
              <a:ext cx="2196951" cy="1658100"/>
            </a:xfrm>
            <a:prstGeom prst="rect">
              <a:avLst/>
            </a:prstGeom>
            <a:noFill/>
            <a:ln>
              <a:noFill/>
            </a:ln>
          </p:spPr>
          <p:txBody>
            <a:bodyPr spcFirstLastPara="1" wrap="square" lIns="91425" tIns="91425" rIns="91425" bIns="91425" anchor="ctr" anchorCtr="0">
              <a:noAutofit/>
            </a:bodyPr>
            <a:lstStyle/>
            <a:p>
              <a:pPr marL="0" marR="0" lvl="0" indent="0" algn="just" rtl="0">
                <a:lnSpc>
                  <a:spcPct val="115000"/>
                </a:lnSpc>
                <a:spcBef>
                  <a:spcPts val="0"/>
                </a:spcBef>
                <a:spcAft>
                  <a:spcPts val="0"/>
                </a:spcAft>
                <a:buClr>
                  <a:srgbClr val="000000"/>
                </a:buClr>
                <a:buSzPts val="1200"/>
                <a:buFont typeface="Arial"/>
                <a:buNone/>
              </a:pPr>
              <a:endParaRPr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Roboto"/>
              </a:endParaRPr>
            </a:p>
            <a:p>
              <a:pPr marL="0" marR="0" lvl="0" indent="0" algn="just" rtl="0">
                <a:lnSpc>
                  <a:spcPct val="115000"/>
                </a:lnSpc>
                <a:spcBef>
                  <a:spcPts val="0"/>
                </a:spcBef>
                <a:spcAft>
                  <a:spcPts val="0"/>
                </a:spcAft>
                <a:buClr>
                  <a:srgbClr val="000000"/>
                </a:buClr>
                <a:buSzPts val="1600"/>
                <a:buFont typeface="Arial"/>
                <a:buNone/>
              </a:pPr>
              <a:r>
                <a:rPr lang="e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2.1. OBJETIVO GENERAL</a:t>
              </a: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15000"/>
                </a:lnSpc>
                <a:spcBef>
                  <a:spcPts val="0"/>
                </a:spcBef>
                <a:spcAft>
                  <a:spcPts val="0"/>
                </a:spcAft>
                <a:buClr>
                  <a:srgbClr val="000000"/>
                </a:buClr>
                <a:buSzPts val="1600"/>
                <a:buFont typeface="Arial"/>
                <a:buNone/>
              </a:pP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15000"/>
                </a:lnSpc>
                <a:spcBef>
                  <a:spcPts val="0"/>
                </a:spcBef>
                <a:spcAft>
                  <a:spcPts val="0"/>
                </a:spcAft>
                <a:buClr>
                  <a:srgbClr val="000000"/>
                </a:buClr>
                <a:buSzPts val="1600"/>
                <a:buFont typeface="Arial"/>
                <a:buNone/>
              </a:pPr>
              <a:r>
                <a:rPr lang="e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Evaluar el efecto de</a:t>
              </a:r>
              <a:r>
                <a:rPr lang="e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l t</a:t>
              </a:r>
              <a:r>
                <a:rPr lang="e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ratamiento de escarificaciòn con arena en la semilla de </a:t>
              </a:r>
              <a:r>
                <a:rPr lang="es" sz="1600" dirty="0">
                  <a:solidFill>
                    <a:schemeClr val="dk1"/>
                  </a:solidFill>
                  <a:latin typeface="Times New Roman" panose="02020603050405020304" pitchFamily="18" charset="0"/>
                  <a:ea typeface="Times New Roman"/>
                  <a:cs typeface="Times New Roman" panose="02020603050405020304" pitchFamily="18" charset="0"/>
                  <a:sym typeface="Times New Roman"/>
                </a:rPr>
                <a:t>soya</a:t>
              </a:r>
              <a:r>
                <a:rPr lang="e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s" sz="1600" i="1" dirty="0">
                  <a:solidFill>
                    <a:schemeClr val="dk1"/>
                  </a:solidFill>
                  <a:latin typeface="Times New Roman" panose="02020603050405020304" pitchFamily="18" charset="0"/>
                  <a:ea typeface="Times New Roman"/>
                  <a:cs typeface="Times New Roman" panose="02020603050405020304" pitchFamily="18" charset="0"/>
                  <a:sym typeface="Times New Roman"/>
                </a:rPr>
                <a:t>Glycine max</a:t>
              </a:r>
              <a:r>
                <a:rPr lang="e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s"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endParaRPr sz="16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15000"/>
                </a:lnSpc>
                <a:spcBef>
                  <a:spcPts val="0"/>
                </a:spcBef>
                <a:spcAft>
                  <a:spcPts val="0"/>
                </a:spcAft>
                <a:buClr>
                  <a:srgbClr val="000000"/>
                </a:buClr>
                <a:buSzPts val="1400"/>
                <a:buFont typeface="Arial"/>
                <a:buNone/>
              </a:pPr>
              <a:r>
                <a:rPr lang="es" sz="1600" b="1" i="0" u="none" strike="noStrike" cap="none" dirty="0">
                  <a:solidFill>
                    <a:schemeClr val="dk1"/>
                  </a:solidFill>
                  <a:latin typeface="Times New Roman" panose="02020603050405020304" pitchFamily="18" charset="0"/>
                  <a:ea typeface="Roboto"/>
                  <a:cs typeface="Times New Roman" panose="02020603050405020304" pitchFamily="18" charset="0"/>
                  <a:sym typeface="Roboto"/>
                </a:rPr>
                <a:t> </a:t>
              </a:r>
              <a:endParaRPr sz="1600" b="1" i="0" u="none" strike="noStrike" cap="none"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sp>
        <p:nvSpPr>
          <p:cNvPr id="88" name="Google Shape;88;p3"/>
          <p:cNvSpPr/>
          <p:nvPr/>
        </p:nvSpPr>
        <p:spPr>
          <a:xfrm>
            <a:off x="3159368" y="1463507"/>
            <a:ext cx="579900" cy="338700"/>
          </a:xfrm>
          <a:prstGeom prst="rightArrow">
            <a:avLst>
              <a:gd name="adj1" fmla="val 50000"/>
              <a:gd name="adj2" fmla="val 50000"/>
            </a:avLst>
          </a:prstGeom>
          <a:solidFill>
            <a:schemeClr val="accent2"/>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89" name="Google Shape;89;p3"/>
          <p:cNvSpPr/>
          <p:nvPr/>
        </p:nvSpPr>
        <p:spPr>
          <a:xfrm>
            <a:off x="3007767" y="3655989"/>
            <a:ext cx="701685" cy="338700"/>
          </a:xfrm>
          <a:prstGeom prst="rightArrow">
            <a:avLst>
              <a:gd name="adj1" fmla="val 50000"/>
              <a:gd name="adj2" fmla="val 50000"/>
            </a:avLst>
          </a:prstGeom>
          <a:solidFill>
            <a:srgbClr val="274E1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90" name="Google Shape;90;p3"/>
          <p:cNvSpPr/>
          <p:nvPr/>
        </p:nvSpPr>
        <p:spPr>
          <a:xfrm>
            <a:off x="3358609" y="2413390"/>
            <a:ext cx="426876" cy="338700"/>
          </a:xfrm>
          <a:prstGeom prst="rightArrow">
            <a:avLst>
              <a:gd name="adj1" fmla="val 50000"/>
              <a:gd name="adj2" fmla="val 50000"/>
            </a:avLst>
          </a:prstGeom>
          <a:solidFill>
            <a:srgbClr val="274E13"/>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91" name="Google Shape;91;p3"/>
          <p:cNvSpPr/>
          <p:nvPr/>
        </p:nvSpPr>
        <p:spPr>
          <a:xfrm>
            <a:off x="3753521" y="1004420"/>
            <a:ext cx="5176440" cy="1141452"/>
          </a:xfrm>
          <a:prstGeom prst="flowChartPunchedTape">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133350" lvl="0" algn="just" rtl="0">
              <a:lnSpc>
                <a:spcPct val="115000"/>
              </a:lnSpc>
              <a:spcBef>
                <a:spcPts val="1200"/>
              </a:spcBef>
              <a:spcAft>
                <a:spcPts val="0"/>
              </a:spcAft>
              <a:buClr>
                <a:schemeClr val="dk1"/>
              </a:buClr>
              <a:buSzPts val="1500"/>
            </a:pPr>
            <a:r>
              <a:rPr lang="es" sz="1600" dirty="0">
                <a:solidFill>
                  <a:schemeClr val="dk1"/>
                </a:solidFill>
                <a:latin typeface="Times New Roman" panose="02020603050405020304" pitchFamily="18" charset="0"/>
                <a:ea typeface="Times New Roman"/>
                <a:cs typeface="Times New Roman" panose="02020603050405020304" pitchFamily="18" charset="0"/>
                <a:sym typeface="Times New Roman"/>
              </a:rPr>
              <a:t>1. Evaluar el porcentaje de germinación de las semillas de soya. </a:t>
            </a: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2" name="Google Shape;92;p3"/>
          <p:cNvSpPr/>
          <p:nvPr/>
        </p:nvSpPr>
        <p:spPr>
          <a:xfrm>
            <a:off x="3753521" y="2043772"/>
            <a:ext cx="5176441" cy="1199962"/>
          </a:xfrm>
          <a:prstGeom prst="flowChartPunchedTape">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600" dirty="0">
                <a:solidFill>
                  <a:schemeClr val="dk1"/>
                </a:solidFill>
                <a:latin typeface="Times New Roman" panose="02020603050405020304" pitchFamily="18" charset="0"/>
                <a:ea typeface="Times New Roman"/>
                <a:cs typeface="Times New Roman" panose="02020603050405020304" pitchFamily="18" charset="0"/>
                <a:sym typeface="Times New Roman"/>
              </a:rPr>
              <a:t>2. Determinar el tiempo medio de germinación de semillas de soya. </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93" name="Google Shape;93;p3"/>
          <p:cNvSpPr/>
          <p:nvPr/>
        </p:nvSpPr>
        <p:spPr>
          <a:xfrm>
            <a:off x="3753522" y="3209472"/>
            <a:ext cx="5176440" cy="1153975"/>
          </a:xfrm>
          <a:prstGeom prst="flowChartPunchedTape">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000000"/>
              </a:buClr>
              <a:buSzPts val="1600"/>
              <a:buFont typeface="Arial"/>
              <a:buNone/>
            </a:pPr>
            <a:endParaRPr lang="es" sz="1600" dirty="0">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3. Calcular el ìndice de sincronizaciòn de germinaciòn de las semillas de </a:t>
            </a:r>
            <a:r>
              <a:rPr lang="es" sz="1600" dirty="0">
                <a:solidFill>
                  <a:schemeClr val="dk1"/>
                </a:solidFill>
                <a:latin typeface="Times New Roman" panose="02020603050405020304" pitchFamily="18" charset="0"/>
                <a:ea typeface="Times New Roman"/>
                <a:cs typeface="Times New Roman" panose="02020603050405020304" pitchFamily="18" charset="0"/>
                <a:sym typeface="Times New Roman"/>
              </a:rPr>
              <a:t>soya. </a:t>
            </a: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94" name="Google Shape;94;p3"/>
          <p:cNvSpPr txBox="1"/>
          <p:nvPr/>
        </p:nvSpPr>
        <p:spPr>
          <a:xfrm>
            <a:off x="4856375" y="657694"/>
            <a:ext cx="3515700" cy="5874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dirty="0">
                <a:solidFill>
                  <a:schemeClr val="tx1"/>
                </a:solidFill>
                <a:latin typeface="Times New Roman"/>
                <a:ea typeface="Times New Roman"/>
                <a:cs typeface="Times New Roman"/>
                <a:sym typeface="Times New Roman"/>
              </a:rPr>
              <a:t>2.2. OBJETIVOS ESPECÌFICOS</a:t>
            </a:r>
            <a:endParaRPr sz="1600" b="1" i="0" u="none" strike="noStrike" cap="none" dirty="0">
              <a:solidFill>
                <a:schemeClr val="tx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g36780841ddd_0_0"/>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00" name="Google Shape;100;g36780841ddd_0_0"/>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4</a:t>
            </a:r>
            <a:endParaRPr sz="1600" b="0" i="0" u="none" strike="noStrike" cap="none" dirty="0">
              <a:solidFill>
                <a:schemeClr val="lt1"/>
              </a:solidFill>
              <a:latin typeface="Times New Roman"/>
              <a:ea typeface="Times New Roman"/>
              <a:cs typeface="Times New Roman"/>
              <a:sym typeface="Times New Roman"/>
            </a:endParaRPr>
          </a:p>
        </p:txBody>
      </p:sp>
      <p:sp>
        <p:nvSpPr>
          <p:cNvPr id="101" name="Google Shape;101;g36780841ddd_0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02" name="Google Shape;102;g36780841ddd_0_0"/>
          <p:cNvSpPr txBox="1"/>
          <p:nvPr/>
        </p:nvSpPr>
        <p:spPr>
          <a:xfrm>
            <a:off x="2442954" y="44326"/>
            <a:ext cx="46902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dirty="0">
                <a:solidFill>
                  <a:schemeClr val="dk1"/>
                </a:solidFill>
                <a:latin typeface="Times New Roman"/>
                <a:ea typeface="Times New Roman"/>
                <a:cs typeface="Times New Roman"/>
                <a:sym typeface="Times New Roman"/>
              </a:rPr>
              <a:t>III. MATERIALES </a:t>
            </a:r>
            <a:r>
              <a:rPr lang="es" sz="2000" b="1" dirty="0">
                <a:solidFill>
                  <a:schemeClr val="dk1"/>
                </a:solidFill>
                <a:latin typeface="Times New Roman"/>
                <a:ea typeface="Times New Roman"/>
                <a:cs typeface="Times New Roman"/>
                <a:sym typeface="Times New Roman"/>
              </a:rPr>
              <a:t> Y MÉTODOS</a:t>
            </a:r>
            <a:r>
              <a:rPr lang="es" sz="2000" b="1" i="0" u="none" strike="noStrike" cap="none" dirty="0">
                <a:solidFill>
                  <a:schemeClr val="dk1"/>
                </a:solidFill>
                <a:latin typeface="Times New Roman"/>
                <a:ea typeface="Times New Roman"/>
                <a:cs typeface="Times New Roman"/>
                <a:sym typeface="Times New Roman"/>
              </a:rPr>
              <a:t> </a:t>
            </a:r>
            <a:endParaRPr sz="2000" b="1" i="0" u="none" strike="noStrike" cap="none" dirty="0">
              <a:solidFill>
                <a:schemeClr val="dk1"/>
              </a:solidFill>
              <a:latin typeface="Times New Roman"/>
              <a:ea typeface="Times New Roman"/>
              <a:cs typeface="Times New Roman"/>
              <a:sym typeface="Times New Roman"/>
            </a:endParaRPr>
          </a:p>
        </p:txBody>
      </p:sp>
      <p:cxnSp>
        <p:nvCxnSpPr>
          <p:cNvPr id="103" name="Google Shape;103;g36780841ddd_0_0"/>
          <p:cNvCxnSpPr>
            <a:cxnSpLocks/>
          </p:cNvCxnSpPr>
          <p:nvPr/>
        </p:nvCxnSpPr>
        <p:spPr>
          <a:xfrm>
            <a:off x="2442954" y="550525"/>
            <a:ext cx="4030245" cy="0"/>
          </a:xfrm>
          <a:prstGeom prst="straightConnector1">
            <a:avLst/>
          </a:prstGeom>
          <a:noFill/>
          <a:ln w="28575" cap="flat" cmpd="sng">
            <a:solidFill>
              <a:schemeClr val="dk1"/>
            </a:solidFill>
            <a:prstDash val="solid"/>
            <a:round/>
            <a:headEnd type="none" w="sm" len="sm"/>
            <a:tailEnd type="none" w="sm" len="sm"/>
          </a:ln>
        </p:spPr>
      </p:cxnSp>
      <p:sp>
        <p:nvSpPr>
          <p:cNvPr id="104" name="Google Shape;104;g36780841ddd_0_0"/>
          <p:cNvSpPr txBox="1"/>
          <p:nvPr/>
        </p:nvSpPr>
        <p:spPr>
          <a:xfrm>
            <a:off x="626675" y="727375"/>
            <a:ext cx="2841300" cy="2574600"/>
          </a:xfrm>
          <a:prstGeom prst="rect">
            <a:avLst/>
          </a:prstGeom>
          <a:solidFill>
            <a:srgbClr val="DDDDDD"/>
          </a:solid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Tapers</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Semilla de </a:t>
            </a:r>
            <a:r>
              <a:rPr lang="es" sz="1600">
                <a:solidFill>
                  <a:schemeClr val="dk1"/>
                </a:solidFill>
                <a:latin typeface="Times New Roman"/>
                <a:ea typeface="Times New Roman"/>
                <a:cs typeface="Times New Roman"/>
                <a:sym typeface="Times New Roman"/>
              </a:rPr>
              <a:t>soya</a:t>
            </a:r>
            <a:r>
              <a:rPr lang="es" sz="1600" b="0" i="0" u="none" strike="noStrike" cap="none">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Papel toalla </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Etiquetas </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Libro de campo</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Arena</a:t>
            </a:r>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Agua </a:t>
            </a:r>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Sobre manila </a:t>
            </a:r>
            <a:endParaRPr sz="1600" b="0" i="0" u="none" strike="noStrike" cap="none">
              <a:solidFill>
                <a:schemeClr val="dk1"/>
              </a:solidFill>
              <a:latin typeface="Times New Roman"/>
              <a:ea typeface="Times New Roman"/>
              <a:cs typeface="Times New Roman"/>
              <a:sym typeface="Times New Roman"/>
            </a:endParaRPr>
          </a:p>
          <a:p>
            <a:pPr marL="457200" marR="0" lvl="0" indent="-342900" algn="l" rtl="0">
              <a:lnSpc>
                <a:spcPct val="100000"/>
              </a:lnSpc>
              <a:spcBef>
                <a:spcPts val="0"/>
              </a:spcBef>
              <a:spcAft>
                <a:spcPts val="0"/>
              </a:spcAft>
              <a:buClr>
                <a:schemeClr val="dk1"/>
              </a:buClr>
              <a:buSzPts val="1800"/>
              <a:buFont typeface="Arial"/>
              <a:buChar char="-"/>
            </a:pPr>
            <a:r>
              <a:rPr lang="es" sz="1600" b="0" i="0" u="none" strike="noStrike" cap="none">
                <a:solidFill>
                  <a:schemeClr val="dk1"/>
                </a:solidFill>
                <a:latin typeface="Times New Roman"/>
                <a:ea typeface="Times New Roman"/>
                <a:cs typeface="Times New Roman"/>
                <a:sym typeface="Times New Roman"/>
              </a:rPr>
              <a:t>Medido</a:t>
            </a:r>
            <a:r>
              <a:rPr lang="es" sz="1600">
                <a:solidFill>
                  <a:schemeClr val="dk1"/>
                </a:solidFill>
                <a:latin typeface="Times New Roman"/>
                <a:ea typeface="Times New Roman"/>
                <a:cs typeface="Times New Roman"/>
                <a:sym typeface="Times New Roman"/>
              </a:rPr>
              <a:t>r</a:t>
            </a:r>
            <a:endParaRPr sz="1600" b="0" i="0" u="none" strike="noStrike" cap="none">
              <a:solidFill>
                <a:schemeClr val="dk2"/>
              </a:solidFill>
              <a:latin typeface="Times New Roman"/>
              <a:ea typeface="Times New Roman"/>
              <a:cs typeface="Times New Roman"/>
              <a:sym typeface="Times New Roman"/>
            </a:endParaRPr>
          </a:p>
        </p:txBody>
      </p:sp>
      <p:pic>
        <p:nvPicPr>
          <p:cNvPr id="105" name="Google Shape;105;g36780841ddd_0_0"/>
          <p:cNvPicPr preferRelativeResize="0"/>
          <p:nvPr/>
        </p:nvPicPr>
        <p:blipFill rotWithShape="1">
          <a:blip r:embed="rId4">
            <a:alphaModFix/>
          </a:blip>
          <a:srcRect/>
          <a:stretch/>
        </p:blipFill>
        <p:spPr>
          <a:xfrm>
            <a:off x="4318472" y="727375"/>
            <a:ext cx="1923150" cy="944400"/>
          </a:xfrm>
          <a:prstGeom prst="rect">
            <a:avLst/>
          </a:prstGeom>
          <a:noFill/>
          <a:ln>
            <a:noFill/>
          </a:ln>
        </p:spPr>
      </p:pic>
      <p:pic>
        <p:nvPicPr>
          <p:cNvPr id="106" name="Google Shape;106;g36780841ddd_0_0"/>
          <p:cNvPicPr preferRelativeResize="0"/>
          <p:nvPr/>
        </p:nvPicPr>
        <p:blipFill rotWithShape="1">
          <a:blip r:embed="rId5">
            <a:alphaModFix/>
          </a:blip>
          <a:srcRect/>
          <a:stretch/>
        </p:blipFill>
        <p:spPr>
          <a:xfrm>
            <a:off x="6993083" y="1855099"/>
            <a:ext cx="1952039" cy="1702693"/>
          </a:xfrm>
          <a:prstGeom prst="rect">
            <a:avLst/>
          </a:prstGeom>
          <a:noFill/>
          <a:ln>
            <a:noFill/>
          </a:ln>
        </p:spPr>
      </p:pic>
      <p:pic>
        <p:nvPicPr>
          <p:cNvPr id="107" name="Google Shape;107;g36780841ddd_0_0"/>
          <p:cNvPicPr preferRelativeResize="0"/>
          <p:nvPr/>
        </p:nvPicPr>
        <p:blipFill rotWithShape="1">
          <a:blip r:embed="rId6">
            <a:alphaModFix/>
          </a:blip>
          <a:srcRect/>
          <a:stretch/>
        </p:blipFill>
        <p:spPr>
          <a:xfrm>
            <a:off x="806509" y="3404135"/>
            <a:ext cx="2398250" cy="1215730"/>
          </a:xfrm>
          <a:prstGeom prst="rect">
            <a:avLst/>
          </a:prstGeom>
          <a:noFill/>
          <a:ln>
            <a:noFill/>
          </a:ln>
        </p:spPr>
      </p:pic>
      <p:pic>
        <p:nvPicPr>
          <p:cNvPr id="108" name="Google Shape;108;g36780841ddd_0_0"/>
          <p:cNvPicPr preferRelativeResize="0"/>
          <p:nvPr/>
        </p:nvPicPr>
        <p:blipFill rotWithShape="1">
          <a:blip r:embed="rId7">
            <a:alphaModFix/>
          </a:blip>
          <a:srcRect/>
          <a:stretch/>
        </p:blipFill>
        <p:spPr>
          <a:xfrm>
            <a:off x="3955974" y="1516835"/>
            <a:ext cx="618748" cy="1702967"/>
          </a:xfrm>
          <a:prstGeom prst="rect">
            <a:avLst/>
          </a:prstGeom>
          <a:noFill/>
          <a:ln>
            <a:noFill/>
          </a:ln>
        </p:spPr>
      </p:pic>
      <p:pic>
        <p:nvPicPr>
          <p:cNvPr id="109" name="Google Shape;109;g36780841ddd_0_0"/>
          <p:cNvPicPr preferRelativeResize="0"/>
          <p:nvPr/>
        </p:nvPicPr>
        <p:blipFill rotWithShape="1">
          <a:blip r:embed="rId8">
            <a:alphaModFix/>
          </a:blip>
          <a:srcRect/>
          <a:stretch/>
        </p:blipFill>
        <p:spPr>
          <a:xfrm>
            <a:off x="5183432" y="1678924"/>
            <a:ext cx="1738563" cy="1702693"/>
          </a:xfrm>
          <a:prstGeom prst="rect">
            <a:avLst/>
          </a:prstGeom>
          <a:noFill/>
          <a:ln>
            <a:noFill/>
          </a:ln>
        </p:spPr>
      </p:pic>
      <p:pic>
        <p:nvPicPr>
          <p:cNvPr id="110" name="Google Shape;110;g36780841ddd_0_0"/>
          <p:cNvPicPr preferRelativeResize="0"/>
          <p:nvPr/>
        </p:nvPicPr>
        <p:blipFill rotWithShape="1">
          <a:blip r:embed="rId9">
            <a:alphaModFix/>
          </a:blip>
          <a:srcRect/>
          <a:stretch/>
        </p:blipFill>
        <p:spPr>
          <a:xfrm rot="5400000">
            <a:off x="7434889" y="3038936"/>
            <a:ext cx="709500" cy="2284720"/>
          </a:xfrm>
          <a:prstGeom prst="rect">
            <a:avLst/>
          </a:prstGeom>
          <a:noFill/>
          <a:ln>
            <a:noFill/>
          </a:ln>
        </p:spPr>
      </p:pic>
      <p:pic>
        <p:nvPicPr>
          <p:cNvPr id="111" name="Google Shape;111;g36780841ddd_0_0"/>
          <p:cNvPicPr preferRelativeResize="0"/>
          <p:nvPr/>
        </p:nvPicPr>
        <p:blipFill rotWithShape="1">
          <a:blip r:embed="rId10">
            <a:alphaModFix/>
          </a:blip>
          <a:srcRect/>
          <a:stretch/>
        </p:blipFill>
        <p:spPr>
          <a:xfrm>
            <a:off x="4097685" y="3388766"/>
            <a:ext cx="2245239" cy="1319337"/>
          </a:xfrm>
          <a:prstGeom prst="rect">
            <a:avLst/>
          </a:prstGeom>
          <a:noFill/>
          <a:ln>
            <a:noFill/>
          </a:ln>
        </p:spPr>
      </p:pic>
      <p:pic>
        <p:nvPicPr>
          <p:cNvPr id="112" name="Google Shape;112;g36780841ddd_0_0"/>
          <p:cNvPicPr preferRelativeResize="0"/>
          <p:nvPr/>
        </p:nvPicPr>
        <p:blipFill>
          <a:blip r:embed="rId11">
            <a:alphaModFix/>
          </a:blip>
          <a:stretch>
            <a:fillRect/>
          </a:stretch>
        </p:blipFill>
        <p:spPr>
          <a:xfrm>
            <a:off x="6198897" y="78222"/>
            <a:ext cx="2746225" cy="20573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g36776900eef_6_26"/>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18" name="Google Shape;118;g36776900eef_6_26"/>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5</a:t>
            </a:r>
            <a:endParaRPr sz="1600" b="0" i="0" u="none" strike="noStrike" cap="none" dirty="0">
              <a:solidFill>
                <a:schemeClr val="lt1"/>
              </a:solidFill>
              <a:latin typeface="Times New Roman"/>
              <a:ea typeface="Times New Roman"/>
              <a:cs typeface="Times New Roman"/>
              <a:sym typeface="Times New Roman"/>
            </a:endParaRPr>
          </a:p>
        </p:txBody>
      </p:sp>
      <p:sp>
        <p:nvSpPr>
          <p:cNvPr id="119" name="Google Shape;119;g36776900eef_6_26"/>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20" name="Google Shape;120;g36776900eef_6_26"/>
          <p:cNvSpPr txBox="1"/>
          <p:nvPr/>
        </p:nvSpPr>
        <p:spPr>
          <a:xfrm>
            <a:off x="369365" y="1099550"/>
            <a:ext cx="4176000" cy="1154132"/>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None/>
            </a:pPr>
            <a:endParaRPr sz="10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s-PE" sz="1600" b="0" i="0" u="none" strike="noStrike" cap="none" dirty="0">
                <a:solidFill>
                  <a:srgbClr val="000000"/>
                </a:solidFill>
                <a:latin typeface="Times New Roman"/>
                <a:ea typeface="Times New Roman"/>
                <a:cs typeface="Times New Roman"/>
                <a:sym typeface="Times New Roman"/>
              </a:rPr>
              <a:t>Se </a:t>
            </a:r>
            <a:r>
              <a:rPr lang="es-ES" sz="1600" dirty="0">
                <a:latin typeface="Times New Roman"/>
                <a:ea typeface="Times New Roman"/>
                <a:cs typeface="Times New Roman"/>
                <a:sym typeface="Times New Roman"/>
              </a:rPr>
              <a:t>coloco </a:t>
            </a:r>
            <a:r>
              <a:rPr lang="es" sz="1600" b="0" i="0" u="none" strike="noStrike" cap="none" dirty="0">
                <a:solidFill>
                  <a:srgbClr val="000000"/>
                </a:solidFill>
                <a:latin typeface="Times New Roman"/>
                <a:ea typeface="Times New Roman"/>
                <a:cs typeface="Times New Roman"/>
                <a:sym typeface="Times New Roman"/>
              </a:rPr>
              <a:t>10 semillas de </a:t>
            </a:r>
            <a:r>
              <a:rPr lang="es" sz="1600" dirty="0">
                <a:latin typeface="Times New Roman"/>
                <a:ea typeface="Times New Roman"/>
                <a:cs typeface="Times New Roman"/>
                <a:sym typeface="Times New Roman"/>
              </a:rPr>
              <a:t>soya</a:t>
            </a:r>
            <a:r>
              <a:rPr lang="es" sz="1600" b="0" i="0" u="none" strike="noStrike" cap="none" dirty="0">
                <a:solidFill>
                  <a:srgbClr val="000000"/>
                </a:solidFill>
                <a:latin typeface="Times New Roman"/>
                <a:ea typeface="Times New Roman"/>
                <a:cs typeface="Times New Roman"/>
                <a:sym typeface="Times New Roman"/>
              </a:rPr>
              <a:t> en cada sobre y las cubrimos uniformemente con arena limpia.</a:t>
            </a:r>
            <a:endParaRPr sz="1600" b="0" i="0" u="none" strike="noStrike" cap="none" dirty="0">
              <a:solidFill>
                <a:srgbClr val="000000"/>
              </a:solidFill>
              <a:latin typeface="Times New Roman"/>
              <a:ea typeface="Times New Roman"/>
              <a:cs typeface="Times New Roman"/>
              <a:sym typeface="Times New Roman"/>
            </a:endParaRPr>
          </a:p>
        </p:txBody>
      </p:sp>
      <p:pic>
        <p:nvPicPr>
          <p:cNvPr id="122" name="Google Shape;122;g36776900eef_6_26" descr="Imagen generada"/>
          <p:cNvPicPr preferRelativeResize="0"/>
          <p:nvPr/>
        </p:nvPicPr>
        <p:blipFill rotWithShape="1">
          <a:blip r:embed="rId4">
            <a:alphaModFix/>
          </a:blip>
          <a:srcRect t="15971" r="1355"/>
          <a:stretch/>
        </p:blipFill>
        <p:spPr>
          <a:xfrm>
            <a:off x="5642356" y="2571750"/>
            <a:ext cx="1586884" cy="2027634"/>
          </a:xfrm>
          <a:prstGeom prst="rect">
            <a:avLst/>
          </a:prstGeom>
          <a:noFill/>
          <a:ln>
            <a:noFill/>
          </a:ln>
        </p:spPr>
      </p:pic>
      <p:sp>
        <p:nvSpPr>
          <p:cNvPr id="123" name="Google Shape;123;g36776900eef_6_26"/>
          <p:cNvSpPr/>
          <p:nvPr/>
        </p:nvSpPr>
        <p:spPr>
          <a:xfrm>
            <a:off x="4680000" y="1080000"/>
            <a:ext cx="4176000" cy="1431121"/>
          </a:xfrm>
          <a:prstGeom prst="rect">
            <a:avLst/>
          </a:prstGeom>
          <a:noFill/>
          <a:ln w="9525" cap="flat" cmpd="sng">
            <a:solidFill>
              <a:srgbClr val="0B5394"/>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endParaRPr sz="1000" b="1"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s-PE" sz="1600" b="0" i="0" u="none" strike="noStrike" cap="none" dirty="0">
                <a:solidFill>
                  <a:srgbClr val="000000"/>
                </a:solidFill>
                <a:latin typeface="Times New Roman"/>
                <a:ea typeface="Times New Roman"/>
                <a:cs typeface="Times New Roman"/>
                <a:sym typeface="Times New Roman"/>
              </a:rPr>
              <a:t>Se </a:t>
            </a:r>
            <a:r>
              <a:rPr lang="es" sz="1600" dirty="0">
                <a:latin typeface="Times New Roman"/>
                <a:ea typeface="Times New Roman"/>
                <a:cs typeface="Times New Roman"/>
                <a:sym typeface="Times New Roman"/>
              </a:rPr>
              <a:t>a</a:t>
            </a:r>
            <a:r>
              <a:rPr lang="es" sz="1600" b="0" i="0" u="none" strike="noStrike" cap="none" dirty="0">
                <a:solidFill>
                  <a:srgbClr val="000000"/>
                </a:solidFill>
                <a:latin typeface="Times New Roman"/>
                <a:ea typeface="Times New Roman"/>
                <a:cs typeface="Times New Roman"/>
                <a:sym typeface="Times New Roman"/>
              </a:rPr>
              <a:t>git</a:t>
            </a:r>
            <a:r>
              <a:rPr lang="es-PE" sz="1600" b="0" i="0" u="none" strike="noStrike" cap="none" dirty="0">
                <a:solidFill>
                  <a:srgbClr val="000000"/>
                </a:solidFill>
                <a:latin typeface="Times New Roman"/>
                <a:ea typeface="Times New Roman"/>
                <a:cs typeface="Times New Roman"/>
                <a:sym typeface="Times New Roman"/>
              </a:rPr>
              <a:t>o </a:t>
            </a:r>
            <a:r>
              <a:rPr lang="es" sz="1600" b="0" i="0" u="none" strike="noStrike" cap="none" dirty="0">
                <a:solidFill>
                  <a:srgbClr val="000000"/>
                </a:solidFill>
                <a:latin typeface="Times New Roman"/>
                <a:ea typeface="Times New Roman"/>
                <a:cs typeface="Times New Roman"/>
                <a:sym typeface="Times New Roman"/>
              </a:rPr>
              <a:t>suavemente los sobres durante 3 a 5 minutos para que la fricción de la arena desgaste ligeramente la capa externa de las semillas.</a:t>
            </a:r>
            <a:endParaRPr sz="1600" b="0" i="0" u="none" strike="noStrike" cap="none" dirty="0">
              <a:solidFill>
                <a:srgbClr val="000000"/>
              </a:solidFill>
              <a:latin typeface="Times New Roman"/>
              <a:ea typeface="Times New Roman"/>
              <a:cs typeface="Times New Roman"/>
              <a:sym typeface="Times New Roman"/>
            </a:endParaRPr>
          </a:p>
        </p:txBody>
      </p:sp>
      <p:sp>
        <p:nvSpPr>
          <p:cNvPr id="124" name="Google Shape;124;g36776900eef_6_26"/>
          <p:cNvSpPr/>
          <p:nvPr/>
        </p:nvSpPr>
        <p:spPr>
          <a:xfrm>
            <a:off x="3535512" y="3321680"/>
            <a:ext cx="1433541" cy="433253"/>
          </a:xfrm>
          <a:prstGeom prst="rightArrow">
            <a:avLst>
              <a:gd name="adj1" fmla="val 50000"/>
              <a:gd name="adj2" fmla="val 50000"/>
            </a:avLst>
          </a:prstGeom>
          <a:solidFill>
            <a:srgbClr val="4C2B00"/>
          </a:solidFill>
          <a:ln w="25400" cap="flat" cmpd="sng">
            <a:solidFill>
              <a:srgbClr val="4628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125" name="Google Shape;125;g36776900eef_6_26"/>
          <p:cNvSpPr txBox="1"/>
          <p:nvPr/>
        </p:nvSpPr>
        <p:spPr>
          <a:xfrm>
            <a:off x="1024777" y="859612"/>
            <a:ext cx="2746800" cy="431100"/>
          </a:xfrm>
          <a:prstGeom prst="rect">
            <a:avLst/>
          </a:prstGeom>
          <a:solidFill>
            <a:schemeClr val="lt1"/>
          </a:solidFill>
          <a:ln w="9525" cap="flat" cmpd="sng">
            <a:solidFill>
              <a:srgbClr val="351C75"/>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 sz="1600" b="1" i="0" u="none" strike="noStrike" cap="none" dirty="0">
                <a:solidFill>
                  <a:schemeClr val="dk1"/>
                </a:solidFill>
                <a:latin typeface="Times New Roman"/>
                <a:ea typeface="Times New Roman"/>
                <a:cs typeface="Times New Roman"/>
                <a:sym typeface="Times New Roman"/>
              </a:rPr>
              <a:t>1.  Preparación de los sobres:</a:t>
            </a:r>
            <a:endParaRPr sz="1600" b="0" i="0" u="none" strike="noStrike" cap="none" dirty="0">
              <a:solidFill>
                <a:srgbClr val="000000"/>
              </a:solidFill>
              <a:latin typeface="Times New Roman"/>
              <a:ea typeface="Times New Roman"/>
              <a:cs typeface="Times New Roman"/>
              <a:sym typeface="Times New Roman"/>
            </a:endParaRPr>
          </a:p>
        </p:txBody>
      </p:sp>
      <p:sp>
        <p:nvSpPr>
          <p:cNvPr id="126" name="Google Shape;126;g36776900eef_6_26"/>
          <p:cNvSpPr/>
          <p:nvPr/>
        </p:nvSpPr>
        <p:spPr>
          <a:xfrm>
            <a:off x="5895577" y="862228"/>
            <a:ext cx="2052000" cy="4320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 sz="1600" b="1" i="0" u="none" strike="noStrike" cap="none">
                <a:solidFill>
                  <a:schemeClr val="dk1"/>
                </a:solidFill>
                <a:latin typeface="Times New Roman"/>
                <a:ea typeface="Times New Roman"/>
                <a:cs typeface="Times New Roman"/>
                <a:sym typeface="Times New Roman"/>
              </a:rPr>
              <a:t>2. Proceso de fricción</a:t>
            </a:r>
            <a:endParaRPr sz="1600" b="0" i="0" u="none" strike="noStrike" cap="none">
              <a:solidFill>
                <a:srgbClr val="000000"/>
              </a:solidFill>
              <a:latin typeface="Times New Roman"/>
              <a:ea typeface="Times New Roman"/>
              <a:cs typeface="Times New Roman"/>
              <a:sym typeface="Times New Roman"/>
            </a:endParaRPr>
          </a:p>
        </p:txBody>
      </p:sp>
      <p:sp>
        <p:nvSpPr>
          <p:cNvPr id="127" name="Google Shape;127;g36776900eef_6_26"/>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28" name="Google Shape;128;g36776900eef_6_26"/>
          <p:cNvSpPr txBox="1"/>
          <p:nvPr/>
        </p:nvSpPr>
        <p:spPr>
          <a:xfrm>
            <a:off x="2231377" y="77900"/>
            <a:ext cx="46902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dirty="0">
                <a:solidFill>
                  <a:schemeClr val="dk1"/>
                </a:solidFill>
                <a:latin typeface="Times New Roman"/>
                <a:ea typeface="Times New Roman"/>
                <a:cs typeface="Times New Roman"/>
                <a:sym typeface="Times New Roman"/>
              </a:rPr>
              <a:t>III. MATERIALES </a:t>
            </a:r>
            <a:r>
              <a:rPr lang="es" sz="2000" b="1" dirty="0">
                <a:solidFill>
                  <a:schemeClr val="dk1"/>
                </a:solidFill>
                <a:latin typeface="Times New Roman"/>
                <a:ea typeface="Times New Roman"/>
                <a:cs typeface="Times New Roman"/>
                <a:sym typeface="Times New Roman"/>
              </a:rPr>
              <a:t> Y MÉTODOS</a:t>
            </a:r>
            <a:r>
              <a:rPr lang="es" sz="2000" b="1" i="0" u="none" strike="noStrike" cap="none" dirty="0">
                <a:solidFill>
                  <a:schemeClr val="dk1"/>
                </a:solidFill>
                <a:latin typeface="Times New Roman"/>
                <a:ea typeface="Times New Roman"/>
                <a:cs typeface="Times New Roman"/>
                <a:sym typeface="Times New Roman"/>
              </a:rPr>
              <a:t> </a:t>
            </a:r>
            <a:endParaRPr sz="2000" b="1" i="0" u="none" strike="noStrike" cap="none" dirty="0">
              <a:solidFill>
                <a:schemeClr val="dk1"/>
              </a:solidFill>
              <a:latin typeface="Times New Roman"/>
              <a:ea typeface="Times New Roman"/>
              <a:cs typeface="Times New Roman"/>
              <a:sym typeface="Times New Roman"/>
            </a:endParaRPr>
          </a:p>
        </p:txBody>
      </p:sp>
      <p:cxnSp>
        <p:nvCxnSpPr>
          <p:cNvPr id="129" name="Google Shape;129;g36776900eef_6_26"/>
          <p:cNvCxnSpPr>
            <a:cxnSpLocks/>
          </p:cNvCxnSpPr>
          <p:nvPr/>
        </p:nvCxnSpPr>
        <p:spPr>
          <a:xfrm flipV="1">
            <a:off x="2222423" y="540146"/>
            <a:ext cx="4010954" cy="3970"/>
          </a:xfrm>
          <a:prstGeom prst="straightConnector1">
            <a:avLst/>
          </a:prstGeom>
          <a:noFill/>
          <a:ln w="28575" cap="flat" cmpd="sng">
            <a:solidFill>
              <a:schemeClr val="dk1"/>
            </a:solidFill>
            <a:prstDash val="solid"/>
            <a:round/>
            <a:headEnd type="none" w="sm" len="sm"/>
            <a:tailEnd type="none" w="sm" len="sm"/>
          </a:ln>
        </p:spPr>
      </p:cxnSp>
      <p:grpSp>
        <p:nvGrpSpPr>
          <p:cNvPr id="5" name="Grupo 4">
            <a:extLst>
              <a:ext uri="{FF2B5EF4-FFF2-40B4-BE49-F238E27FC236}">
                <a16:creationId xmlns:a16="http://schemas.microsoft.com/office/drawing/2014/main" id="{2FC94B88-6639-4539-9E6A-BF98FF096F5E}"/>
              </a:ext>
            </a:extLst>
          </p:cNvPr>
          <p:cNvGrpSpPr/>
          <p:nvPr/>
        </p:nvGrpSpPr>
        <p:grpSpPr>
          <a:xfrm>
            <a:off x="1087437" y="2156213"/>
            <a:ext cx="2111424" cy="2266287"/>
            <a:chOff x="859048" y="2146788"/>
            <a:chExt cx="2111424" cy="2266287"/>
          </a:xfrm>
        </p:grpSpPr>
        <p:pic>
          <p:nvPicPr>
            <p:cNvPr id="121" name="Google Shape;121;g36776900eef_6_26"/>
            <p:cNvPicPr preferRelativeResize="0"/>
            <p:nvPr/>
          </p:nvPicPr>
          <p:blipFill rotWithShape="1">
            <a:blip r:embed="rId5">
              <a:alphaModFix/>
            </a:blip>
            <a:srcRect t="13152" r="4002" b="18155"/>
            <a:stretch/>
          </p:blipFill>
          <p:spPr>
            <a:xfrm>
              <a:off x="859048" y="2146788"/>
              <a:ext cx="2111424" cy="2266287"/>
            </a:xfrm>
            <a:prstGeom prst="rect">
              <a:avLst/>
            </a:prstGeom>
            <a:noFill/>
            <a:ln>
              <a:noFill/>
            </a:ln>
          </p:spPr>
        </p:pic>
        <p:grpSp>
          <p:nvGrpSpPr>
            <p:cNvPr id="4" name="Grupo 3">
              <a:extLst>
                <a:ext uri="{FF2B5EF4-FFF2-40B4-BE49-F238E27FC236}">
                  <a16:creationId xmlns:a16="http://schemas.microsoft.com/office/drawing/2014/main" id="{7152DDA9-D280-4151-9ABF-F2AC59373010}"/>
                </a:ext>
              </a:extLst>
            </p:cNvPr>
            <p:cNvGrpSpPr/>
            <p:nvPr/>
          </p:nvGrpSpPr>
          <p:grpSpPr>
            <a:xfrm>
              <a:off x="1505915" y="2806196"/>
              <a:ext cx="883723" cy="750296"/>
              <a:chOff x="1505915" y="2806196"/>
              <a:chExt cx="883723" cy="750296"/>
            </a:xfrm>
          </p:grpSpPr>
          <p:pic>
            <p:nvPicPr>
              <p:cNvPr id="3" name="Imagen 2">
                <a:extLst>
                  <a:ext uri="{FF2B5EF4-FFF2-40B4-BE49-F238E27FC236}">
                    <a16:creationId xmlns:a16="http://schemas.microsoft.com/office/drawing/2014/main" id="{B7B21DA7-5ADD-45A7-9343-02DEBEDB9A1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653168" y="2806196"/>
                <a:ext cx="376680" cy="369704"/>
              </a:xfrm>
              <a:prstGeom prst="rect">
                <a:avLst/>
              </a:prstGeom>
            </p:spPr>
          </p:pic>
          <p:pic>
            <p:nvPicPr>
              <p:cNvPr id="17" name="Imagen 16">
                <a:extLst>
                  <a:ext uri="{FF2B5EF4-FFF2-40B4-BE49-F238E27FC236}">
                    <a16:creationId xmlns:a16="http://schemas.microsoft.com/office/drawing/2014/main" id="{0DAB4A08-CD54-4E4F-9EB2-057F3B0637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505915" y="2983852"/>
                <a:ext cx="376680" cy="369704"/>
              </a:xfrm>
              <a:prstGeom prst="rect">
                <a:avLst/>
              </a:prstGeom>
            </p:spPr>
          </p:pic>
          <p:pic>
            <p:nvPicPr>
              <p:cNvPr id="18" name="Imagen 17">
                <a:extLst>
                  <a:ext uri="{FF2B5EF4-FFF2-40B4-BE49-F238E27FC236}">
                    <a16:creationId xmlns:a16="http://schemas.microsoft.com/office/drawing/2014/main" id="{0F60BBB5-3DB3-41BB-B9D1-655AAF16296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566586" y="3179714"/>
                <a:ext cx="376680" cy="369704"/>
              </a:xfrm>
              <a:prstGeom prst="rect">
                <a:avLst/>
              </a:prstGeom>
            </p:spPr>
          </p:pic>
          <p:pic>
            <p:nvPicPr>
              <p:cNvPr id="19" name="Imagen 18">
                <a:extLst>
                  <a:ext uri="{FF2B5EF4-FFF2-40B4-BE49-F238E27FC236}">
                    <a16:creationId xmlns:a16="http://schemas.microsoft.com/office/drawing/2014/main" id="{45586D1C-9C24-42C3-BBAA-FE9072DEBE8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694255" y="3060519"/>
                <a:ext cx="376680" cy="369704"/>
              </a:xfrm>
              <a:prstGeom prst="rect">
                <a:avLst/>
              </a:prstGeom>
            </p:spPr>
          </p:pic>
          <p:pic>
            <p:nvPicPr>
              <p:cNvPr id="20" name="Imagen 19">
                <a:extLst>
                  <a:ext uri="{FF2B5EF4-FFF2-40B4-BE49-F238E27FC236}">
                    <a16:creationId xmlns:a16="http://schemas.microsoft.com/office/drawing/2014/main" id="{8602ADB8-FF41-433B-9399-B858F150117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858677" y="3104013"/>
                <a:ext cx="376680" cy="369704"/>
              </a:xfrm>
              <a:prstGeom prst="rect">
                <a:avLst/>
              </a:prstGeom>
            </p:spPr>
          </p:pic>
          <p:pic>
            <p:nvPicPr>
              <p:cNvPr id="21" name="Imagen 20">
                <a:extLst>
                  <a:ext uri="{FF2B5EF4-FFF2-40B4-BE49-F238E27FC236}">
                    <a16:creationId xmlns:a16="http://schemas.microsoft.com/office/drawing/2014/main" id="{2F24DCE0-3F99-4E32-84E6-8201E75C8A1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711424" y="2921577"/>
                <a:ext cx="376680" cy="369704"/>
              </a:xfrm>
              <a:prstGeom prst="rect">
                <a:avLst/>
              </a:prstGeom>
            </p:spPr>
          </p:pic>
          <p:pic>
            <p:nvPicPr>
              <p:cNvPr id="22" name="Imagen 21">
                <a:extLst>
                  <a:ext uri="{FF2B5EF4-FFF2-40B4-BE49-F238E27FC236}">
                    <a16:creationId xmlns:a16="http://schemas.microsoft.com/office/drawing/2014/main" id="{4FAB9FFA-5FBB-42FD-9020-6A1001810B9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852296" y="2859563"/>
                <a:ext cx="376680" cy="369704"/>
              </a:xfrm>
              <a:prstGeom prst="rect">
                <a:avLst/>
              </a:prstGeom>
            </p:spPr>
          </p:pic>
          <p:pic>
            <p:nvPicPr>
              <p:cNvPr id="23" name="Imagen 22">
                <a:extLst>
                  <a:ext uri="{FF2B5EF4-FFF2-40B4-BE49-F238E27FC236}">
                    <a16:creationId xmlns:a16="http://schemas.microsoft.com/office/drawing/2014/main" id="{C857B34E-FE17-48F6-97C7-40163B255D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001522" y="2974944"/>
                <a:ext cx="376680" cy="369704"/>
              </a:xfrm>
              <a:prstGeom prst="rect">
                <a:avLst/>
              </a:prstGeom>
            </p:spPr>
          </p:pic>
          <p:pic>
            <p:nvPicPr>
              <p:cNvPr id="24" name="Imagen 23">
                <a:extLst>
                  <a:ext uri="{FF2B5EF4-FFF2-40B4-BE49-F238E27FC236}">
                    <a16:creationId xmlns:a16="http://schemas.microsoft.com/office/drawing/2014/main" id="{5ED49563-27E2-40D3-8DE0-4B1B3C3A952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012958" y="3186788"/>
                <a:ext cx="376680" cy="369704"/>
              </a:xfrm>
              <a:prstGeom prst="rect">
                <a:avLst/>
              </a:prstGeom>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4"/>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35" name="Google Shape;135;p4"/>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6</a:t>
            </a:r>
            <a:endParaRPr sz="1800" b="0" i="0" u="none" strike="noStrike" cap="none" dirty="0">
              <a:solidFill>
                <a:schemeClr val="lt1"/>
              </a:solidFill>
              <a:latin typeface="Times New Roman"/>
              <a:ea typeface="Times New Roman"/>
              <a:cs typeface="Times New Roman"/>
              <a:sym typeface="Times New Roman"/>
            </a:endParaRPr>
          </a:p>
        </p:txBody>
      </p:sp>
      <p:sp>
        <p:nvSpPr>
          <p:cNvPr id="136" name="Google Shape;136;p4"/>
          <p:cNvSpPr txBox="1"/>
          <p:nvPr/>
        </p:nvSpPr>
        <p:spPr>
          <a:xfrm>
            <a:off x="252000" y="1080000"/>
            <a:ext cx="4176000" cy="1892796"/>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endParaRPr sz="1000" dirty="0"/>
          </a:p>
          <a:p>
            <a:pPr marL="0" marR="0" lvl="0" indent="0" algn="just" rtl="0">
              <a:lnSpc>
                <a:spcPct val="150000"/>
              </a:lnSpc>
              <a:spcBef>
                <a:spcPts val="0"/>
              </a:spcBef>
              <a:spcAft>
                <a:spcPts val="0"/>
              </a:spcAft>
              <a:buNone/>
            </a:pPr>
            <a:r>
              <a:rPr lang="es" sz="1600" b="0" i="0" u="none" strike="noStrike" cap="none" dirty="0">
                <a:solidFill>
                  <a:srgbClr val="000000"/>
                </a:solidFill>
                <a:latin typeface="Times New Roman"/>
                <a:ea typeface="Times New Roman"/>
                <a:cs typeface="Times New Roman"/>
                <a:sym typeface="Times New Roman"/>
              </a:rPr>
              <a:t>Colocamos una capa de papel toalla húmedo en el fondo de cada táper, </a:t>
            </a:r>
            <a:r>
              <a:rPr lang="es" sz="1600" dirty="0">
                <a:latin typeface="Times New Roman"/>
                <a:ea typeface="Times New Roman"/>
                <a:cs typeface="Times New Roman"/>
                <a:sym typeface="Times New Roman"/>
              </a:rPr>
              <a:t>donde se añadio</a:t>
            </a:r>
            <a:r>
              <a:rPr lang="es" sz="1600" b="0" i="0" u="none" strike="noStrike" cap="none" dirty="0">
                <a:solidFill>
                  <a:srgbClr val="000000"/>
                </a:solidFill>
                <a:latin typeface="Times New Roman"/>
                <a:ea typeface="Times New Roman"/>
                <a:cs typeface="Times New Roman"/>
                <a:sym typeface="Times New Roman"/>
              </a:rPr>
              <a:t> 20 ml de agua, asegurándonos de que el papel esté bien humedecido pero sin exceso de agua.</a:t>
            </a:r>
            <a:endParaRPr sz="1600" b="0" i="0" u="none" strike="noStrike" cap="none" dirty="0">
              <a:solidFill>
                <a:schemeClr val="dk1"/>
              </a:solidFill>
              <a:latin typeface="Times New Roman"/>
              <a:ea typeface="Times New Roman"/>
              <a:cs typeface="Times New Roman"/>
              <a:sym typeface="Times New Roman"/>
            </a:endParaRPr>
          </a:p>
        </p:txBody>
      </p:sp>
      <p:sp>
        <p:nvSpPr>
          <p:cNvPr id="137" name="Google Shape;137;p4"/>
          <p:cNvSpPr/>
          <p:nvPr/>
        </p:nvSpPr>
        <p:spPr>
          <a:xfrm>
            <a:off x="4680000" y="1080000"/>
            <a:ext cx="4176000" cy="1889918"/>
          </a:xfrm>
          <a:prstGeom prst="rect">
            <a:avLst/>
          </a:prstGeom>
          <a:noFill/>
          <a:ln w="9525" cap="flat" cmpd="sng">
            <a:solidFill>
              <a:srgbClr val="0B5394"/>
            </a:solidFill>
            <a:prstDash val="solid"/>
            <a:round/>
            <a:headEnd type="none" w="sm" len="sm"/>
            <a:tailEnd type="none" w="sm" len="sm"/>
          </a:ln>
        </p:spPr>
        <p:txBody>
          <a:bodyPr spcFirstLastPara="1" wrap="square" lIns="91425" tIns="90000" rIns="91425" bIns="90000" anchor="t" anchorCtr="0">
            <a:spAutoFit/>
          </a:bodyPr>
          <a:lstStyle/>
          <a:p>
            <a:pPr marL="0" marR="0" lvl="0" indent="0" algn="just" rtl="0">
              <a:lnSpc>
                <a:spcPct val="150000"/>
              </a:lnSpc>
              <a:spcBef>
                <a:spcPts val="0"/>
              </a:spcBef>
              <a:spcAft>
                <a:spcPts val="0"/>
              </a:spcAft>
              <a:buNone/>
            </a:pPr>
            <a:endParaRPr sz="1000" b="1"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s" sz="1600" b="0" i="0" u="none" strike="noStrike" cap="none" dirty="0">
                <a:solidFill>
                  <a:schemeClr val="dk1"/>
                </a:solidFill>
                <a:latin typeface="Times New Roman"/>
                <a:ea typeface="Times New Roman"/>
                <a:cs typeface="Times New Roman"/>
                <a:sym typeface="Times New Roman"/>
              </a:rPr>
              <a:t>En los 5 tapers de control, colocamos las 25 semillas de tara sin fricción. En los 5 tapers de tratamiento, colocamos las 25 semillas de </a:t>
            </a:r>
            <a:r>
              <a:rPr lang="es" sz="1600" dirty="0">
                <a:solidFill>
                  <a:schemeClr val="dk1"/>
                </a:solidFill>
                <a:latin typeface="Times New Roman"/>
                <a:ea typeface="Times New Roman"/>
                <a:cs typeface="Times New Roman"/>
                <a:sym typeface="Times New Roman"/>
              </a:rPr>
              <a:t>soya</a:t>
            </a:r>
            <a:r>
              <a:rPr lang="es" sz="1600" b="0" i="0" u="none" strike="noStrike" cap="none" dirty="0">
                <a:solidFill>
                  <a:schemeClr val="dk1"/>
                </a:solidFill>
                <a:latin typeface="Times New Roman"/>
                <a:ea typeface="Times New Roman"/>
                <a:cs typeface="Times New Roman"/>
                <a:sym typeface="Times New Roman"/>
              </a:rPr>
              <a:t> que han sido sometidas a la fricción con arena.</a:t>
            </a:r>
            <a:endParaRPr sz="1600" b="0" i="0" u="none" strike="noStrike" cap="none" dirty="0">
              <a:solidFill>
                <a:srgbClr val="000000"/>
              </a:solidFill>
              <a:latin typeface="Times New Roman"/>
              <a:ea typeface="Times New Roman"/>
              <a:cs typeface="Times New Roman"/>
              <a:sym typeface="Times New Roman"/>
            </a:endParaRPr>
          </a:p>
        </p:txBody>
      </p:sp>
      <p:sp>
        <p:nvSpPr>
          <p:cNvPr id="138" name="Google Shape;138;p4"/>
          <p:cNvSpPr/>
          <p:nvPr/>
        </p:nvSpPr>
        <p:spPr>
          <a:xfrm>
            <a:off x="4884435" y="864000"/>
            <a:ext cx="3780000" cy="4320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 sz="1600" b="1" i="0" u="none" strike="noStrike" cap="none">
                <a:solidFill>
                  <a:schemeClr val="dk1"/>
                </a:solidFill>
                <a:latin typeface="Times New Roman"/>
                <a:ea typeface="Times New Roman"/>
                <a:cs typeface="Times New Roman"/>
                <a:sym typeface="Times New Roman"/>
              </a:rPr>
              <a:t>4. Colocación de las semillas en los tapers </a:t>
            </a:r>
            <a:endParaRPr sz="1600" b="0" i="0" u="none" strike="noStrike" cap="none">
              <a:solidFill>
                <a:srgbClr val="000000"/>
              </a:solidFill>
              <a:latin typeface="Times New Roman"/>
              <a:ea typeface="Times New Roman"/>
              <a:cs typeface="Times New Roman"/>
              <a:sym typeface="Times New Roman"/>
            </a:endParaRPr>
          </a:p>
        </p:txBody>
      </p:sp>
      <p:sp>
        <p:nvSpPr>
          <p:cNvPr id="139" name="Google Shape;139;p4"/>
          <p:cNvSpPr txBox="1"/>
          <p:nvPr/>
        </p:nvSpPr>
        <p:spPr>
          <a:xfrm>
            <a:off x="993275" y="813268"/>
            <a:ext cx="3000000" cy="553968"/>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 sz="1600" b="1" i="0" u="none" strike="noStrike" cap="none" dirty="0">
                <a:solidFill>
                  <a:schemeClr val="dk1"/>
                </a:solidFill>
                <a:latin typeface="Times New Roman"/>
                <a:ea typeface="Times New Roman"/>
                <a:cs typeface="Times New Roman"/>
                <a:sym typeface="Times New Roman"/>
              </a:rPr>
              <a:t>3. Preparación de los tapers</a:t>
            </a:r>
            <a:endParaRPr sz="1600" b="0" i="0" u="none" strike="noStrike" cap="none" dirty="0">
              <a:solidFill>
                <a:schemeClr val="dk1"/>
              </a:solidFill>
              <a:latin typeface="Times New Roman"/>
              <a:ea typeface="Times New Roman"/>
              <a:cs typeface="Times New Roman"/>
              <a:sym typeface="Times New Roman"/>
            </a:endParaRPr>
          </a:p>
        </p:txBody>
      </p:sp>
      <p:sp>
        <p:nvSpPr>
          <p:cNvPr id="140" name="Google Shape;140;p4"/>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41" name="Google Shape;141;p4"/>
          <p:cNvSpPr txBox="1"/>
          <p:nvPr/>
        </p:nvSpPr>
        <p:spPr>
          <a:xfrm>
            <a:off x="627522" y="141150"/>
            <a:ext cx="46902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chemeClr val="dk1"/>
                </a:solidFill>
                <a:latin typeface="Times New Roman"/>
                <a:ea typeface="Times New Roman"/>
                <a:cs typeface="Times New Roman"/>
                <a:sym typeface="Times New Roman"/>
              </a:rPr>
              <a:t>III. MATERIALES </a:t>
            </a:r>
            <a:r>
              <a:rPr lang="es" sz="2000" b="1">
                <a:solidFill>
                  <a:schemeClr val="dk1"/>
                </a:solidFill>
                <a:latin typeface="Times New Roman"/>
                <a:ea typeface="Times New Roman"/>
                <a:cs typeface="Times New Roman"/>
                <a:sym typeface="Times New Roman"/>
              </a:rPr>
              <a:t> Y MÉTODOS</a:t>
            </a:r>
            <a:r>
              <a:rPr lang="es" sz="2000" b="1" i="0" u="none" strike="noStrike" cap="none">
                <a:solidFill>
                  <a:schemeClr val="dk1"/>
                </a:solidFill>
                <a:latin typeface="Times New Roman"/>
                <a:ea typeface="Times New Roman"/>
                <a:cs typeface="Times New Roman"/>
                <a:sym typeface="Times New Roman"/>
              </a:rPr>
              <a:t> </a:t>
            </a:r>
            <a:endParaRPr sz="2000" b="1" i="0" u="none" strike="noStrike" cap="none">
              <a:solidFill>
                <a:schemeClr val="dk1"/>
              </a:solidFill>
              <a:latin typeface="Times New Roman"/>
              <a:ea typeface="Times New Roman"/>
              <a:cs typeface="Times New Roman"/>
              <a:sym typeface="Times New Roman"/>
            </a:endParaRPr>
          </a:p>
        </p:txBody>
      </p:sp>
      <p:cxnSp>
        <p:nvCxnSpPr>
          <p:cNvPr id="142" name="Google Shape;142;p4"/>
          <p:cNvCxnSpPr/>
          <p:nvPr/>
        </p:nvCxnSpPr>
        <p:spPr>
          <a:xfrm rot="10800000" flipH="1">
            <a:off x="565525" y="562487"/>
            <a:ext cx="4002000" cy="46800"/>
          </a:xfrm>
          <a:prstGeom prst="straightConnector1">
            <a:avLst/>
          </a:prstGeom>
          <a:noFill/>
          <a:ln w="28575" cap="flat" cmpd="sng">
            <a:solidFill>
              <a:schemeClr val="dk1"/>
            </a:solidFill>
            <a:prstDash val="solid"/>
            <a:round/>
            <a:headEnd type="none" w="sm" len="sm"/>
            <a:tailEnd type="none" w="sm" len="sm"/>
          </a:ln>
        </p:spPr>
      </p:cxnSp>
      <p:pic>
        <p:nvPicPr>
          <p:cNvPr id="143" name="Google Shape;143;p4"/>
          <p:cNvPicPr preferRelativeResize="0"/>
          <p:nvPr/>
        </p:nvPicPr>
        <p:blipFill>
          <a:blip r:embed="rId4">
            <a:alphaModFix/>
          </a:blip>
          <a:stretch>
            <a:fillRect/>
          </a:stretch>
        </p:blipFill>
        <p:spPr>
          <a:xfrm rot="5400000">
            <a:off x="573759" y="2927398"/>
            <a:ext cx="1349326" cy="1799997"/>
          </a:xfrm>
          <a:prstGeom prst="rect">
            <a:avLst/>
          </a:prstGeom>
          <a:noFill/>
          <a:ln>
            <a:noFill/>
          </a:ln>
        </p:spPr>
      </p:pic>
      <p:pic>
        <p:nvPicPr>
          <p:cNvPr id="144" name="Google Shape;144;p4"/>
          <p:cNvPicPr preferRelativeResize="0"/>
          <p:nvPr/>
        </p:nvPicPr>
        <p:blipFill>
          <a:blip r:embed="rId5">
            <a:alphaModFix/>
          </a:blip>
          <a:stretch>
            <a:fillRect/>
          </a:stretch>
        </p:blipFill>
        <p:spPr>
          <a:xfrm rot="5400000">
            <a:off x="2534375" y="2927400"/>
            <a:ext cx="1350317" cy="1800003"/>
          </a:xfrm>
          <a:prstGeom prst="rect">
            <a:avLst/>
          </a:prstGeom>
          <a:noFill/>
          <a:ln>
            <a:noFill/>
          </a:ln>
        </p:spPr>
      </p:pic>
      <p:pic>
        <p:nvPicPr>
          <p:cNvPr id="145" name="Google Shape;145;p4"/>
          <p:cNvPicPr preferRelativeResize="0"/>
          <p:nvPr/>
        </p:nvPicPr>
        <p:blipFill>
          <a:blip r:embed="rId6">
            <a:alphaModFix/>
          </a:blip>
          <a:stretch>
            <a:fillRect/>
          </a:stretch>
        </p:blipFill>
        <p:spPr>
          <a:xfrm rot="-5400000">
            <a:off x="5096405" y="2927991"/>
            <a:ext cx="1350317" cy="1800003"/>
          </a:xfrm>
          <a:prstGeom prst="rect">
            <a:avLst/>
          </a:prstGeom>
          <a:noFill/>
          <a:ln>
            <a:noFill/>
          </a:ln>
        </p:spPr>
      </p:pic>
      <p:pic>
        <p:nvPicPr>
          <p:cNvPr id="146" name="Google Shape;146;p4"/>
          <p:cNvPicPr preferRelativeResize="0"/>
          <p:nvPr/>
        </p:nvPicPr>
        <p:blipFill>
          <a:blip r:embed="rId7">
            <a:alphaModFix/>
          </a:blip>
          <a:stretch>
            <a:fillRect/>
          </a:stretch>
        </p:blipFill>
        <p:spPr>
          <a:xfrm rot="5400000">
            <a:off x="7089275" y="2928000"/>
            <a:ext cx="1350317" cy="18000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36776900eef_6_0"/>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52" name="Google Shape;152;g36776900eef_6_0"/>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7</a:t>
            </a:r>
            <a:endParaRPr sz="1600" b="0" i="0" u="none" strike="noStrike" cap="none" dirty="0">
              <a:solidFill>
                <a:schemeClr val="lt1"/>
              </a:solidFill>
              <a:latin typeface="Times New Roman"/>
              <a:ea typeface="Times New Roman"/>
              <a:cs typeface="Times New Roman"/>
              <a:sym typeface="Times New Roman"/>
            </a:endParaRPr>
          </a:p>
        </p:txBody>
      </p:sp>
      <p:sp>
        <p:nvSpPr>
          <p:cNvPr id="153" name="Google Shape;153;g36776900eef_6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54" name="Google Shape;154;g36776900eef_6_0"/>
          <p:cNvSpPr txBox="1"/>
          <p:nvPr/>
        </p:nvSpPr>
        <p:spPr>
          <a:xfrm>
            <a:off x="252000" y="1080000"/>
            <a:ext cx="4176000" cy="1523464"/>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endParaRPr sz="10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600"/>
              <a:buFont typeface="Arial"/>
              <a:buNone/>
            </a:pPr>
            <a:r>
              <a:rPr lang="es-PE" sz="1600" b="0" i="0" u="none" strike="noStrike" cap="none" dirty="0">
                <a:solidFill>
                  <a:schemeClr val="dk1"/>
                </a:solidFill>
                <a:latin typeface="Times New Roman"/>
                <a:ea typeface="Times New Roman"/>
                <a:cs typeface="Times New Roman"/>
                <a:sym typeface="Times New Roman"/>
              </a:rPr>
              <a:t>Se </a:t>
            </a:r>
            <a:r>
              <a:rPr lang="es" sz="1600" dirty="0">
                <a:solidFill>
                  <a:schemeClr val="dk1"/>
                </a:solidFill>
                <a:latin typeface="Times New Roman"/>
                <a:ea typeface="Times New Roman"/>
                <a:cs typeface="Times New Roman"/>
                <a:sym typeface="Times New Roman"/>
              </a:rPr>
              <a:t>c</a:t>
            </a:r>
            <a:r>
              <a:rPr lang="es" sz="1600" b="0" i="0" u="none" strike="noStrike" cap="none" dirty="0">
                <a:solidFill>
                  <a:schemeClr val="dk1"/>
                </a:solidFill>
                <a:latin typeface="Times New Roman"/>
                <a:ea typeface="Times New Roman"/>
                <a:cs typeface="Times New Roman"/>
                <a:sym typeface="Times New Roman"/>
              </a:rPr>
              <a:t>oloco los 10 tapers en un lugar cálido a temperatura ambiente</a:t>
            </a:r>
            <a:r>
              <a:rPr lang="es" sz="1600" dirty="0">
                <a:solidFill>
                  <a:schemeClr val="dk1"/>
                </a:solidFill>
                <a:latin typeface="Times New Roman"/>
                <a:ea typeface="Times New Roman"/>
                <a:cs typeface="Times New Roman"/>
                <a:sym typeface="Times New Roman"/>
              </a:rPr>
              <a:t>. </a:t>
            </a:r>
            <a:r>
              <a:rPr lang="es-ES" sz="1600" dirty="0">
                <a:solidFill>
                  <a:schemeClr val="dk1"/>
                </a:solidFill>
                <a:latin typeface="Times New Roman"/>
                <a:ea typeface="Times New Roman"/>
                <a:cs typeface="Times New Roman"/>
                <a:sym typeface="Times New Roman"/>
              </a:rPr>
              <a:t>Asegurándonos </a:t>
            </a:r>
            <a:r>
              <a:rPr lang="es" sz="1600" b="0" i="0" u="none" strike="noStrike" cap="none" dirty="0">
                <a:solidFill>
                  <a:schemeClr val="dk1"/>
                </a:solidFill>
                <a:latin typeface="Times New Roman"/>
                <a:ea typeface="Times New Roman"/>
                <a:cs typeface="Times New Roman"/>
                <a:sym typeface="Times New Roman"/>
              </a:rPr>
              <a:t>de que el papel toalla en cada taper se mantenga húmedo.</a:t>
            </a:r>
            <a:endParaRPr sz="2000" b="0" i="0" u="none" strike="noStrike" cap="none" dirty="0">
              <a:solidFill>
                <a:srgbClr val="000000"/>
              </a:solidFill>
              <a:latin typeface="Times New Roman"/>
              <a:ea typeface="Times New Roman"/>
              <a:cs typeface="Times New Roman"/>
              <a:sym typeface="Times New Roman"/>
            </a:endParaRPr>
          </a:p>
        </p:txBody>
      </p:sp>
      <p:sp>
        <p:nvSpPr>
          <p:cNvPr id="155" name="Google Shape;155;g36776900eef_6_0"/>
          <p:cNvSpPr txBox="1"/>
          <p:nvPr/>
        </p:nvSpPr>
        <p:spPr>
          <a:xfrm>
            <a:off x="4680000" y="1080000"/>
            <a:ext cx="4176000" cy="2262127"/>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endParaRPr sz="1000" b="1" i="0" u="none" strike="noStrike" cap="none"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600"/>
              <a:buFont typeface="Arial"/>
              <a:buNone/>
            </a:pPr>
            <a:r>
              <a:rPr lang="es" sz="1600" b="0" i="0" u="none" strike="noStrike" cap="none" dirty="0">
                <a:solidFill>
                  <a:schemeClr val="dk1"/>
                </a:solidFill>
                <a:latin typeface="Times New Roman"/>
                <a:ea typeface="Times New Roman"/>
                <a:cs typeface="Times New Roman"/>
                <a:sym typeface="Times New Roman"/>
              </a:rPr>
              <a:t>Observamos y registramos diariamente las semillas qu</a:t>
            </a:r>
            <a:r>
              <a:rPr lang="es-PE" sz="1600" b="0" i="0" u="none" strike="noStrike" cap="none" dirty="0">
                <a:solidFill>
                  <a:schemeClr val="dk1"/>
                </a:solidFill>
                <a:latin typeface="Times New Roman"/>
                <a:ea typeface="Times New Roman"/>
                <a:cs typeface="Times New Roman"/>
                <a:sym typeface="Times New Roman"/>
              </a:rPr>
              <a:t>e germinaron</a:t>
            </a:r>
            <a:r>
              <a:rPr lang="es" sz="1600" b="0" i="0" u="none" strike="noStrike" cap="none" dirty="0">
                <a:solidFill>
                  <a:schemeClr val="dk1"/>
                </a:solidFill>
                <a:latin typeface="Times New Roman"/>
                <a:ea typeface="Times New Roman"/>
                <a:cs typeface="Times New Roman"/>
                <a:sym typeface="Times New Roman"/>
              </a:rPr>
              <a:t> durante </a:t>
            </a:r>
            <a:r>
              <a:rPr lang="es-PE" sz="1600" b="0" i="0" u="none" strike="noStrike" cap="none" dirty="0">
                <a:solidFill>
                  <a:schemeClr val="dk1"/>
                </a:solidFill>
                <a:latin typeface="Times New Roman"/>
                <a:ea typeface="Times New Roman"/>
                <a:cs typeface="Times New Roman"/>
                <a:sym typeface="Times New Roman"/>
              </a:rPr>
              <a:t>los </a:t>
            </a:r>
            <a:r>
              <a:rPr lang="es" sz="1600" b="0" i="0" u="none" strike="noStrike" cap="none" dirty="0">
                <a:solidFill>
                  <a:schemeClr val="dk1"/>
                </a:solidFill>
                <a:latin typeface="Times New Roman"/>
                <a:ea typeface="Times New Roman"/>
                <a:cs typeface="Times New Roman"/>
                <a:sym typeface="Times New Roman"/>
              </a:rPr>
              <a:t>6 días. Anotamos la cantidad de semillas germinadas en cada taper en nuestro libro de campo generado a través de la app web Tarpuy.</a:t>
            </a:r>
            <a:endParaRPr sz="1600" b="0" i="0" u="none" strike="noStrike" cap="none" dirty="0">
              <a:solidFill>
                <a:srgbClr val="000000"/>
              </a:solidFill>
              <a:latin typeface="Times New Roman"/>
              <a:ea typeface="Times New Roman"/>
              <a:cs typeface="Times New Roman"/>
              <a:sym typeface="Times New Roman"/>
            </a:endParaRPr>
          </a:p>
        </p:txBody>
      </p:sp>
      <p:sp>
        <p:nvSpPr>
          <p:cNvPr id="156" name="Google Shape;156;g36776900eef_6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57" name="Google Shape;157;g36776900eef_6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58" name="Google Shape;158;g36776900eef_6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59" name="Google Shape;159;g36776900eef_6_0"/>
          <p:cNvSpPr txBox="1"/>
          <p:nvPr/>
        </p:nvSpPr>
        <p:spPr>
          <a:xfrm>
            <a:off x="707675" y="256887"/>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60" name="Google Shape;160;g36776900eef_6_0"/>
          <p:cNvSpPr txBox="1"/>
          <p:nvPr/>
        </p:nvSpPr>
        <p:spPr>
          <a:xfrm>
            <a:off x="1227046" y="136032"/>
            <a:ext cx="24714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chemeClr val="dk1"/>
                </a:solidFill>
                <a:latin typeface="Times New Roman"/>
                <a:ea typeface="Times New Roman"/>
                <a:cs typeface="Times New Roman"/>
                <a:sym typeface="Times New Roman"/>
              </a:rPr>
              <a:t>VI. MÉTODO</a:t>
            </a:r>
            <a:endParaRPr sz="2000" b="1" i="0" u="none" strike="noStrike" cap="none">
              <a:solidFill>
                <a:schemeClr val="dk1"/>
              </a:solidFill>
              <a:latin typeface="Times New Roman"/>
              <a:ea typeface="Times New Roman"/>
              <a:cs typeface="Times New Roman"/>
              <a:sym typeface="Times New Roman"/>
            </a:endParaRPr>
          </a:p>
        </p:txBody>
      </p:sp>
      <p:cxnSp>
        <p:nvCxnSpPr>
          <p:cNvPr id="161" name="Google Shape;161;g36776900eef_6_0"/>
          <p:cNvCxnSpPr/>
          <p:nvPr/>
        </p:nvCxnSpPr>
        <p:spPr>
          <a:xfrm rot="10800000" flipH="1">
            <a:off x="993275" y="643758"/>
            <a:ext cx="2400364" cy="21503"/>
          </a:xfrm>
          <a:prstGeom prst="straightConnector1">
            <a:avLst/>
          </a:prstGeom>
          <a:noFill/>
          <a:ln w="28575" cap="flat" cmpd="sng">
            <a:solidFill>
              <a:schemeClr val="dk1"/>
            </a:solidFill>
            <a:prstDash val="solid"/>
            <a:round/>
            <a:headEnd type="none" w="sm" len="sm"/>
            <a:tailEnd type="none" w="sm" len="sm"/>
          </a:ln>
        </p:spPr>
      </p:cxnSp>
      <p:pic>
        <p:nvPicPr>
          <p:cNvPr id="162" name="Google Shape;162;g36776900eef_6_0" descr="https://sdmntprsouthcentralus.oaiusercontent.com/files/00000000-4700-61f7-af16-4495b8328e8a/raw?se=2025-06-23T03%3A15%3A26Z&amp;sp=r&amp;sv=2024-08-04&amp;sr=b&amp;scid=a0761fc2-b333-5f9e-87e9-9cdfae3d66d3&amp;skoid=24a7dec3-38fc-4904-b888-8abe0855c442&amp;sktid=a48cca56-e6da-484e-a814-9c849652bcb3&amp;skt=2025-06-23T01%3A44%3A00Z&amp;ske=2025-06-24T01%3A44%3A00Z&amp;sks=b&amp;skv=2024-08-04&amp;sig=/s7RqUSK2ZNjadGx6C1bsQ%2B91zFqrm6pWgFHuLMo8xk%3D"/>
          <p:cNvPicPr preferRelativeResize="0"/>
          <p:nvPr/>
        </p:nvPicPr>
        <p:blipFill rotWithShape="1">
          <a:blip r:embed="rId4">
            <a:alphaModFix/>
          </a:blip>
          <a:srcRect t="8625" b="8254"/>
          <a:stretch/>
        </p:blipFill>
        <p:spPr>
          <a:xfrm>
            <a:off x="419511" y="2865247"/>
            <a:ext cx="3482481" cy="1649621"/>
          </a:xfrm>
          <a:prstGeom prst="rect">
            <a:avLst/>
          </a:prstGeom>
          <a:noFill/>
          <a:ln>
            <a:noFill/>
          </a:ln>
        </p:spPr>
      </p:pic>
      <p:pic>
        <p:nvPicPr>
          <p:cNvPr id="163" name="Google Shape;163;g36776900eef_6_0" descr="https://flavjack.github.io/inti/img/tarpuy.png"/>
          <p:cNvPicPr preferRelativeResize="0"/>
          <p:nvPr/>
        </p:nvPicPr>
        <p:blipFill rotWithShape="1">
          <a:blip r:embed="rId5">
            <a:alphaModFix/>
          </a:blip>
          <a:srcRect/>
          <a:stretch/>
        </p:blipFill>
        <p:spPr>
          <a:xfrm>
            <a:off x="4680000" y="3472189"/>
            <a:ext cx="939600" cy="1080000"/>
          </a:xfrm>
          <a:prstGeom prst="rect">
            <a:avLst/>
          </a:prstGeom>
          <a:noFill/>
          <a:ln>
            <a:noFill/>
          </a:ln>
        </p:spPr>
      </p:pic>
      <p:sp>
        <p:nvSpPr>
          <p:cNvPr id="164" name="Google Shape;164;g36776900eef_6_0"/>
          <p:cNvSpPr txBox="1"/>
          <p:nvPr/>
        </p:nvSpPr>
        <p:spPr>
          <a:xfrm>
            <a:off x="5490000" y="864000"/>
            <a:ext cx="2520000" cy="431100"/>
          </a:xfrm>
          <a:prstGeom prst="rect">
            <a:avLst/>
          </a:prstGeom>
          <a:solidFill>
            <a:schemeClr val="lt1"/>
          </a:solidFill>
          <a:ln w="9525" cap="flat" cmpd="sng">
            <a:solidFill>
              <a:srgbClr val="3D85C6"/>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 sz="1600" b="1" i="0" u="none" strike="noStrike" cap="none">
                <a:solidFill>
                  <a:schemeClr val="dk1"/>
                </a:solidFill>
                <a:latin typeface="Times New Roman"/>
                <a:ea typeface="Times New Roman"/>
                <a:cs typeface="Times New Roman"/>
                <a:sym typeface="Times New Roman"/>
              </a:rPr>
              <a:t>6. Monitoreo y evaluación:</a:t>
            </a:r>
            <a:endParaRPr sz="1600" b="0" i="0" u="none" strike="noStrike" cap="none">
              <a:solidFill>
                <a:srgbClr val="000000"/>
              </a:solidFill>
              <a:latin typeface="Times New Roman"/>
              <a:ea typeface="Times New Roman"/>
              <a:cs typeface="Times New Roman"/>
              <a:sym typeface="Times New Roman"/>
            </a:endParaRPr>
          </a:p>
        </p:txBody>
      </p:sp>
      <p:sp>
        <p:nvSpPr>
          <p:cNvPr id="165" name="Google Shape;165;g36776900eef_6_0"/>
          <p:cNvSpPr txBox="1"/>
          <p:nvPr/>
        </p:nvSpPr>
        <p:spPr>
          <a:xfrm>
            <a:off x="702750" y="864000"/>
            <a:ext cx="2916000" cy="431100"/>
          </a:xfrm>
          <a:prstGeom prst="rect">
            <a:avLst/>
          </a:prstGeom>
          <a:solidFill>
            <a:schemeClr val="lt1"/>
          </a:solid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 sz="1600" b="1" i="0" u="none" strike="noStrike" cap="none">
                <a:solidFill>
                  <a:schemeClr val="dk1"/>
                </a:solidFill>
                <a:latin typeface="Times New Roman"/>
                <a:ea typeface="Times New Roman"/>
                <a:cs typeface="Times New Roman"/>
                <a:sym typeface="Times New Roman"/>
              </a:rPr>
              <a:t>5. Condiciones de germinación</a:t>
            </a:r>
            <a:r>
              <a:rPr lang="es" sz="1600" b="0" i="0" u="none" strike="noStrike" cap="none">
                <a:solidFill>
                  <a:schemeClr val="dk1"/>
                </a:solidFill>
                <a:latin typeface="Times New Roman"/>
                <a:ea typeface="Times New Roman"/>
                <a:cs typeface="Times New Roman"/>
                <a:sym typeface="Times New Roman"/>
              </a:rPr>
              <a:t>:</a:t>
            </a:r>
            <a:endParaRPr sz="2000" b="0" i="0" u="none" strike="noStrike" cap="none">
              <a:solidFill>
                <a:srgbClr val="000000"/>
              </a:solidFill>
              <a:latin typeface="Times New Roman"/>
              <a:ea typeface="Times New Roman"/>
              <a:cs typeface="Times New Roman"/>
              <a:sym typeface="Times New Roman"/>
            </a:endParaRPr>
          </a:p>
        </p:txBody>
      </p:sp>
      <p:sp>
        <p:nvSpPr>
          <p:cNvPr id="166" name="Google Shape;166;g36776900eef_6_0"/>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67" name="Google Shape;167;g36776900eef_6_0"/>
          <p:cNvSpPr txBox="1"/>
          <p:nvPr/>
        </p:nvSpPr>
        <p:spPr>
          <a:xfrm>
            <a:off x="627522" y="141150"/>
            <a:ext cx="46902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chemeClr val="dk1"/>
                </a:solidFill>
                <a:latin typeface="Times New Roman"/>
                <a:ea typeface="Times New Roman"/>
                <a:cs typeface="Times New Roman"/>
                <a:sym typeface="Times New Roman"/>
              </a:rPr>
              <a:t>III. MATERIALES </a:t>
            </a:r>
            <a:r>
              <a:rPr lang="es" sz="2000" b="1">
                <a:solidFill>
                  <a:schemeClr val="dk1"/>
                </a:solidFill>
                <a:latin typeface="Times New Roman"/>
                <a:ea typeface="Times New Roman"/>
                <a:cs typeface="Times New Roman"/>
                <a:sym typeface="Times New Roman"/>
              </a:rPr>
              <a:t> Y MÉTODOS</a:t>
            </a:r>
            <a:r>
              <a:rPr lang="es" sz="2000" b="1" i="0" u="none" strike="noStrike" cap="none">
                <a:solidFill>
                  <a:schemeClr val="dk1"/>
                </a:solidFill>
                <a:latin typeface="Times New Roman"/>
                <a:ea typeface="Times New Roman"/>
                <a:cs typeface="Times New Roman"/>
                <a:sym typeface="Times New Roman"/>
              </a:rPr>
              <a:t> </a:t>
            </a:r>
            <a:endParaRPr sz="2000" b="1" i="0" u="none" strike="noStrike" cap="none">
              <a:solidFill>
                <a:schemeClr val="dk1"/>
              </a:solidFill>
              <a:latin typeface="Times New Roman"/>
              <a:ea typeface="Times New Roman"/>
              <a:cs typeface="Times New Roman"/>
              <a:sym typeface="Times New Roman"/>
            </a:endParaRPr>
          </a:p>
        </p:txBody>
      </p:sp>
      <p:cxnSp>
        <p:nvCxnSpPr>
          <p:cNvPr id="168" name="Google Shape;168;g36776900eef_6_0"/>
          <p:cNvCxnSpPr/>
          <p:nvPr/>
        </p:nvCxnSpPr>
        <p:spPr>
          <a:xfrm rot="10800000" flipH="1">
            <a:off x="565525" y="562487"/>
            <a:ext cx="4002000" cy="46800"/>
          </a:xfrm>
          <a:prstGeom prst="straightConnector1">
            <a:avLst/>
          </a:prstGeom>
          <a:noFill/>
          <a:ln w="28575" cap="flat" cmpd="sng">
            <a:solidFill>
              <a:schemeClr val="dk1"/>
            </a:solidFill>
            <a:prstDash val="solid"/>
            <a:round/>
            <a:headEnd type="none" w="sm" len="sm"/>
            <a:tailEnd type="none" w="sm" len="sm"/>
          </a:ln>
        </p:spPr>
      </p:cxnSp>
      <p:pic>
        <p:nvPicPr>
          <p:cNvPr id="169" name="Google Shape;169;g36776900eef_6_0"/>
          <p:cNvPicPr preferRelativeResize="0"/>
          <p:nvPr/>
        </p:nvPicPr>
        <p:blipFill>
          <a:blip r:embed="rId6">
            <a:alphaModFix/>
          </a:blip>
          <a:stretch>
            <a:fillRect/>
          </a:stretch>
        </p:blipFill>
        <p:spPr>
          <a:xfrm>
            <a:off x="6588000" y="3472200"/>
            <a:ext cx="2268001" cy="1080000"/>
          </a:xfrm>
          <a:prstGeom prst="rect">
            <a:avLst/>
          </a:prstGeom>
          <a:noFill/>
          <a:ln>
            <a:noFill/>
          </a:ln>
        </p:spPr>
      </p:pic>
      <p:sp>
        <p:nvSpPr>
          <p:cNvPr id="170" name="Google Shape;170;g36776900eef_6_0"/>
          <p:cNvSpPr/>
          <p:nvPr/>
        </p:nvSpPr>
        <p:spPr>
          <a:xfrm>
            <a:off x="5749050" y="3796650"/>
            <a:ext cx="709500" cy="431100"/>
          </a:xfrm>
          <a:prstGeom prst="stripedRightArrow">
            <a:avLst>
              <a:gd name="adj1" fmla="val 50000"/>
              <a:gd name="adj2" fmla="val 50000"/>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 name="Imagen 21">
            <a:extLst>
              <a:ext uri="{FF2B5EF4-FFF2-40B4-BE49-F238E27FC236}">
                <a16:creationId xmlns:a16="http://schemas.microsoft.com/office/drawing/2014/main" id="{E8A55181-CF1C-4367-AEC5-D35EA9E3D48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37530" y="3796650"/>
            <a:ext cx="196586" cy="192945"/>
          </a:xfrm>
          <a:prstGeom prst="rect">
            <a:avLst/>
          </a:prstGeom>
        </p:spPr>
      </p:pic>
      <p:pic>
        <p:nvPicPr>
          <p:cNvPr id="23" name="Imagen 22">
            <a:extLst>
              <a:ext uri="{FF2B5EF4-FFF2-40B4-BE49-F238E27FC236}">
                <a16:creationId xmlns:a16="http://schemas.microsoft.com/office/drawing/2014/main" id="{086D08B7-D5C4-4877-8168-2A641224544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67388" y="3941615"/>
            <a:ext cx="196586" cy="192945"/>
          </a:xfrm>
          <a:prstGeom prst="rect">
            <a:avLst/>
          </a:prstGeom>
        </p:spPr>
      </p:pic>
      <p:pic>
        <p:nvPicPr>
          <p:cNvPr id="24" name="Imagen 23">
            <a:extLst>
              <a:ext uri="{FF2B5EF4-FFF2-40B4-BE49-F238E27FC236}">
                <a16:creationId xmlns:a16="http://schemas.microsoft.com/office/drawing/2014/main" id="{1E686933-B51C-4D76-A181-7F54E3C7F41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46820" y="4079606"/>
            <a:ext cx="196586" cy="192945"/>
          </a:xfrm>
          <a:prstGeom prst="rect">
            <a:avLst/>
          </a:prstGeom>
        </p:spPr>
      </p:pic>
      <p:pic>
        <p:nvPicPr>
          <p:cNvPr id="25" name="Imagen 24">
            <a:extLst>
              <a:ext uri="{FF2B5EF4-FFF2-40B4-BE49-F238E27FC236}">
                <a16:creationId xmlns:a16="http://schemas.microsoft.com/office/drawing/2014/main" id="{6E38845C-590B-4B96-A8D4-61D1C9E98A1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95539" y="4090919"/>
            <a:ext cx="196586" cy="192945"/>
          </a:xfrm>
          <a:prstGeom prst="rect">
            <a:avLst/>
          </a:prstGeom>
        </p:spPr>
      </p:pic>
      <p:pic>
        <p:nvPicPr>
          <p:cNvPr id="26" name="Imagen 25">
            <a:extLst>
              <a:ext uri="{FF2B5EF4-FFF2-40B4-BE49-F238E27FC236}">
                <a16:creationId xmlns:a16="http://schemas.microsoft.com/office/drawing/2014/main" id="{2D4619A8-57AE-495B-958A-C8CDF7F59F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14400" y="4083480"/>
            <a:ext cx="196586" cy="192945"/>
          </a:xfrm>
          <a:prstGeom prst="rect">
            <a:avLst/>
          </a:prstGeom>
        </p:spPr>
      </p:pic>
      <p:pic>
        <p:nvPicPr>
          <p:cNvPr id="27" name="Imagen 26">
            <a:extLst>
              <a:ext uri="{FF2B5EF4-FFF2-40B4-BE49-F238E27FC236}">
                <a16:creationId xmlns:a16="http://schemas.microsoft.com/office/drawing/2014/main" id="{A16F7053-2A28-473B-B6AB-9557936F400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89930" y="3949050"/>
            <a:ext cx="196586" cy="192945"/>
          </a:xfrm>
          <a:prstGeom prst="rect">
            <a:avLst/>
          </a:prstGeom>
        </p:spPr>
      </p:pic>
      <p:pic>
        <p:nvPicPr>
          <p:cNvPr id="28" name="Imagen 27">
            <a:extLst>
              <a:ext uri="{FF2B5EF4-FFF2-40B4-BE49-F238E27FC236}">
                <a16:creationId xmlns:a16="http://schemas.microsoft.com/office/drawing/2014/main" id="{04B26F9D-71A4-4437-ADC5-0982037DF9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05110" y="3941611"/>
            <a:ext cx="196586" cy="192945"/>
          </a:xfrm>
          <a:prstGeom prst="rect">
            <a:avLst/>
          </a:prstGeom>
        </p:spPr>
      </p:pic>
      <p:pic>
        <p:nvPicPr>
          <p:cNvPr id="29" name="Imagen 28">
            <a:extLst>
              <a:ext uri="{FF2B5EF4-FFF2-40B4-BE49-F238E27FC236}">
                <a16:creationId xmlns:a16="http://schemas.microsoft.com/office/drawing/2014/main" id="{CF64FFCB-7C6A-407B-B164-837DBA1552E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76959" y="3802306"/>
            <a:ext cx="196586" cy="192945"/>
          </a:xfrm>
          <a:prstGeom prst="rect">
            <a:avLst/>
          </a:prstGeom>
        </p:spPr>
      </p:pic>
      <p:pic>
        <p:nvPicPr>
          <p:cNvPr id="30" name="Imagen 29">
            <a:extLst>
              <a:ext uri="{FF2B5EF4-FFF2-40B4-BE49-F238E27FC236}">
                <a16:creationId xmlns:a16="http://schemas.microsoft.com/office/drawing/2014/main" id="{82748064-8D01-4177-9D8E-F85A23FEFD5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06409" y="3802306"/>
            <a:ext cx="196586" cy="192945"/>
          </a:xfrm>
          <a:prstGeom prst="rect">
            <a:avLst/>
          </a:prstGeom>
        </p:spPr>
      </p:pic>
      <p:pic>
        <p:nvPicPr>
          <p:cNvPr id="31" name="Imagen 30">
            <a:extLst>
              <a:ext uri="{FF2B5EF4-FFF2-40B4-BE49-F238E27FC236}">
                <a16:creationId xmlns:a16="http://schemas.microsoft.com/office/drawing/2014/main" id="{5B4D2843-E43C-479B-A0DB-AFCA533AFC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294114" y="3815070"/>
            <a:ext cx="196586" cy="192945"/>
          </a:xfrm>
          <a:prstGeom prst="rect">
            <a:avLst/>
          </a:prstGeom>
        </p:spPr>
      </p:pic>
      <p:pic>
        <p:nvPicPr>
          <p:cNvPr id="32" name="Imagen 31">
            <a:extLst>
              <a:ext uri="{FF2B5EF4-FFF2-40B4-BE49-F238E27FC236}">
                <a16:creationId xmlns:a16="http://schemas.microsoft.com/office/drawing/2014/main" id="{65AB6057-102B-4A06-AC3D-2D09EDE0982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300307" y="3948227"/>
            <a:ext cx="196586" cy="192945"/>
          </a:xfrm>
          <a:prstGeom prst="rect">
            <a:avLst/>
          </a:prstGeom>
        </p:spPr>
      </p:pic>
      <p:pic>
        <p:nvPicPr>
          <p:cNvPr id="33" name="Imagen 32">
            <a:extLst>
              <a:ext uri="{FF2B5EF4-FFF2-40B4-BE49-F238E27FC236}">
                <a16:creationId xmlns:a16="http://schemas.microsoft.com/office/drawing/2014/main" id="{C3C5ABDB-CF88-43FD-8ACF-C4CD0B5F8F3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282427" y="4071302"/>
            <a:ext cx="196586" cy="192945"/>
          </a:xfrm>
          <a:prstGeom prst="rect">
            <a:avLst/>
          </a:prstGeom>
        </p:spPr>
      </p:pic>
      <p:pic>
        <p:nvPicPr>
          <p:cNvPr id="34" name="Imagen 33">
            <a:extLst>
              <a:ext uri="{FF2B5EF4-FFF2-40B4-BE49-F238E27FC236}">
                <a16:creationId xmlns:a16="http://schemas.microsoft.com/office/drawing/2014/main" id="{6D4AF3C9-D317-4D03-BC2F-F99925BB9C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24828" y="4086549"/>
            <a:ext cx="196586" cy="192945"/>
          </a:xfrm>
          <a:prstGeom prst="rect">
            <a:avLst/>
          </a:prstGeom>
        </p:spPr>
      </p:pic>
      <p:pic>
        <p:nvPicPr>
          <p:cNvPr id="35" name="Imagen 34">
            <a:extLst>
              <a:ext uri="{FF2B5EF4-FFF2-40B4-BE49-F238E27FC236}">
                <a16:creationId xmlns:a16="http://schemas.microsoft.com/office/drawing/2014/main" id="{314E974D-470A-49B5-90DB-2BA97CC7A44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45396" y="3963374"/>
            <a:ext cx="196586" cy="192945"/>
          </a:xfrm>
          <a:prstGeom prst="rect">
            <a:avLst/>
          </a:prstGeom>
        </p:spPr>
      </p:pic>
      <p:pic>
        <p:nvPicPr>
          <p:cNvPr id="36" name="Imagen 35">
            <a:extLst>
              <a:ext uri="{FF2B5EF4-FFF2-40B4-BE49-F238E27FC236}">
                <a16:creationId xmlns:a16="http://schemas.microsoft.com/office/drawing/2014/main" id="{2380716C-4DF2-43E2-995E-0938B5E949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79331" y="4086549"/>
            <a:ext cx="196586" cy="192945"/>
          </a:xfrm>
          <a:prstGeom prst="rect">
            <a:avLst/>
          </a:prstGeom>
        </p:spPr>
      </p:pic>
      <p:pic>
        <p:nvPicPr>
          <p:cNvPr id="37" name="Imagen 36">
            <a:extLst>
              <a:ext uri="{FF2B5EF4-FFF2-40B4-BE49-F238E27FC236}">
                <a16:creationId xmlns:a16="http://schemas.microsoft.com/office/drawing/2014/main" id="{07C5B9AF-CD80-400F-93CD-917D3B9ADE1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74846" y="3965320"/>
            <a:ext cx="196586" cy="192945"/>
          </a:xfrm>
          <a:prstGeom prst="rect">
            <a:avLst/>
          </a:prstGeom>
        </p:spPr>
      </p:pic>
      <p:pic>
        <p:nvPicPr>
          <p:cNvPr id="38" name="Imagen 37">
            <a:extLst>
              <a:ext uri="{FF2B5EF4-FFF2-40B4-BE49-F238E27FC236}">
                <a16:creationId xmlns:a16="http://schemas.microsoft.com/office/drawing/2014/main" id="{983A93A7-B126-4FA3-8047-7FA85F5FB40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64257" y="3802306"/>
            <a:ext cx="196586" cy="192945"/>
          </a:xfrm>
          <a:prstGeom prst="rect">
            <a:avLst/>
          </a:prstGeom>
        </p:spPr>
      </p:pic>
      <p:pic>
        <p:nvPicPr>
          <p:cNvPr id="39" name="Imagen 38">
            <a:extLst>
              <a:ext uri="{FF2B5EF4-FFF2-40B4-BE49-F238E27FC236}">
                <a16:creationId xmlns:a16="http://schemas.microsoft.com/office/drawing/2014/main" id="{57C2C146-253F-4429-BEC2-837FD512899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39203" y="3804252"/>
            <a:ext cx="196586" cy="192945"/>
          </a:xfrm>
          <a:prstGeom prst="rect">
            <a:avLst/>
          </a:prstGeom>
        </p:spPr>
      </p:pic>
      <p:pic>
        <p:nvPicPr>
          <p:cNvPr id="40" name="Imagen 39">
            <a:extLst>
              <a:ext uri="{FF2B5EF4-FFF2-40B4-BE49-F238E27FC236}">
                <a16:creationId xmlns:a16="http://schemas.microsoft.com/office/drawing/2014/main" id="{34B21087-76F2-4E64-A354-98D5FF3F3C7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33758" y="4086549"/>
            <a:ext cx="196586" cy="192945"/>
          </a:xfrm>
          <a:prstGeom prst="rect">
            <a:avLst/>
          </a:prstGeom>
        </p:spPr>
      </p:pic>
      <p:pic>
        <p:nvPicPr>
          <p:cNvPr id="41" name="Imagen 40">
            <a:extLst>
              <a:ext uri="{FF2B5EF4-FFF2-40B4-BE49-F238E27FC236}">
                <a16:creationId xmlns:a16="http://schemas.microsoft.com/office/drawing/2014/main" id="{237DF317-C7E2-40AE-987B-55609AE11E8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30089" y="3962491"/>
            <a:ext cx="196586" cy="192945"/>
          </a:xfrm>
          <a:prstGeom prst="rect">
            <a:avLst/>
          </a:prstGeom>
        </p:spPr>
      </p:pic>
      <p:pic>
        <p:nvPicPr>
          <p:cNvPr id="42" name="Imagen 41">
            <a:extLst>
              <a:ext uri="{FF2B5EF4-FFF2-40B4-BE49-F238E27FC236}">
                <a16:creationId xmlns:a16="http://schemas.microsoft.com/office/drawing/2014/main" id="{90DB3993-1FF1-418C-B00B-91A6CA996C8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40678" y="3815069"/>
            <a:ext cx="196586" cy="192945"/>
          </a:xfrm>
          <a:prstGeom prst="rect">
            <a:avLst/>
          </a:prstGeom>
        </p:spPr>
      </p:pic>
      <p:pic>
        <p:nvPicPr>
          <p:cNvPr id="43" name="Imagen 42">
            <a:extLst>
              <a:ext uri="{FF2B5EF4-FFF2-40B4-BE49-F238E27FC236}">
                <a16:creationId xmlns:a16="http://schemas.microsoft.com/office/drawing/2014/main" id="{CB89029A-E2BE-4623-BCD7-05849204DA3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69958" y="4081910"/>
            <a:ext cx="196586" cy="192945"/>
          </a:xfrm>
          <a:prstGeom prst="rect">
            <a:avLst/>
          </a:prstGeom>
        </p:spPr>
      </p:pic>
      <p:pic>
        <p:nvPicPr>
          <p:cNvPr id="44" name="Imagen 43">
            <a:extLst>
              <a:ext uri="{FF2B5EF4-FFF2-40B4-BE49-F238E27FC236}">
                <a16:creationId xmlns:a16="http://schemas.microsoft.com/office/drawing/2014/main" id="{60C953AF-D9B4-4E1A-8362-0ADE221E056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199408" y="4071301"/>
            <a:ext cx="196586" cy="192945"/>
          </a:xfrm>
          <a:prstGeom prst="rect">
            <a:avLst/>
          </a:prstGeom>
        </p:spPr>
      </p:pic>
      <p:pic>
        <p:nvPicPr>
          <p:cNvPr id="45" name="Imagen 44">
            <a:extLst>
              <a:ext uri="{FF2B5EF4-FFF2-40B4-BE49-F238E27FC236}">
                <a16:creationId xmlns:a16="http://schemas.microsoft.com/office/drawing/2014/main" id="{0A9D4B0A-B426-464B-B61A-1F04E02E012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79534" y="3939127"/>
            <a:ext cx="196586" cy="192945"/>
          </a:xfrm>
          <a:prstGeom prst="rect">
            <a:avLst/>
          </a:prstGeom>
        </p:spPr>
      </p:pic>
      <p:pic>
        <p:nvPicPr>
          <p:cNvPr id="46" name="Imagen 45">
            <a:extLst>
              <a:ext uri="{FF2B5EF4-FFF2-40B4-BE49-F238E27FC236}">
                <a16:creationId xmlns:a16="http://schemas.microsoft.com/office/drawing/2014/main" id="{09BDB2B1-A4D0-40FC-87AA-C4DF4D15CCC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201421" y="3952269"/>
            <a:ext cx="196586" cy="192945"/>
          </a:xfrm>
          <a:prstGeom prst="rect">
            <a:avLst/>
          </a:prstGeom>
        </p:spPr>
      </p:pic>
      <p:pic>
        <p:nvPicPr>
          <p:cNvPr id="47" name="Imagen 46">
            <a:extLst>
              <a:ext uri="{FF2B5EF4-FFF2-40B4-BE49-F238E27FC236}">
                <a16:creationId xmlns:a16="http://schemas.microsoft.com/office/drawing/2014/main" id="{3EB476FE-1A91-4575-9646-8EFFAA86B84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75865" y="3822175"/>
            <a:ext cx="196586" cy="192945"/>
          </a:xfrm>
          <a:prstGeom prst="rect">
            <a:avLst/>
          </a:prstGeom>
        </p:spPr>
      </p:pic>
      <p:pic>
        <p:nvPicPr>
          <p:cNvPr id="48" name="Imagen 47">
            <a:extLst>
              <a:ext uri="{FF2B5EF4-FFF2-40B4-BE49-F238E27FC236}">
                <a16:creationId xmlns:a16="http://schemas.microsoft.com/office/drawing/2014/main" id="{110CAB3E-87B2-4280-8101-CF23A0C0D8E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200604" y="3819880"/>
            <a:ext cx="196586" cy="192945"/>
          </a:xfrm>
          <a:prstGeom prst="rect">
            <a:avLst/>
          </a:prstGeom>
        </p:spPr>
      </p:pic>
      <p:pic>
        <p:nvPicPr>
          <p:cNvPr id="49" name="Imagen 48">
            <a:extLst>
              <a:ext uri="{FF2B5EF4-FFF2-40B4-BE49-F238E27FC236}">
                <a16:creationId xmlns:a16="http://schemas.microsoft.com/office/drawing/2014/main" id="{922B0639-35AF-4D39-B159-B3A1CA9E908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63162" y="3802628"/>
            <a:ext cx="196586" cy="192945"/>
          </a:xfrm>
          <a:prstGeom prst="rect">
            <a:avLst/>
          </a:prstGeom>
        </p:spPr>
      </p:pic>
      <p:pic>
        <p:nvPicPr>
          <p:cNvPr id="50" name="Imagen 49">
            <a:extLst>
              <a:ext uri="{FF2B5EF4-FFF2-40B4-BE49-F238E27FC236}">
                <a16:creationId xmlns:a16="http://schemas.microsoft.com/office/drawing/2014/main" id="{C54F3561-0882-4864-9C17-D7B71890444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708097" y="3957071"/>
            <a:ext cx="196586" cy="192945"/>
          </a:xfrm>
          <a:prstGeom prst="rect">
            <a:avLst/>
          </a:prstGeom>
        </p:spPr>
      </p:pic>
      <p:pic>
        <p:nvPicPr>
          <p:cNvPr id="51" name="Imagen 50">
            <a:extLst>
              <a:ext uri="{FF2B5EF4-FFF2-40B4-BE49-F238E27FC236}">
                <a16:creationId xmlns:a16="http://schemas.microsoft.com/office/drawing/2014/main" id="{68AB0165-28FE-4276-9C13-2D049A7C34B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82091" y="3939126"/>
            <a:ext cx="196586" cy="192945"/>
          </a:xfrm>
          <a:prstGeom prst="rect">
            <a:avLst/>
          </a:prstGeom>
        </p:spPr>
      </p:pic>
      <p:pic>
        <p:nvPicPr>
          <p:cNvPr id="52" name="Imagen 51">
            <a:extLst>
              <a:ext uri="{FF2B5EF4-FFF2-40B4-BE49-F238E27FC236}">
                <a16:creationId xmlns:a16="http://schemas.microsoft.com/office/drawing/2014/main" id="{4B38ADF7-3CA8-4AF2-A6E1-157C4709A50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72762" y="4078348"/>
            <a:ext cx="196586" cy="192945"/>
          </a:xfrm>
          <a:prstGeom prst="rect">
            <a:avLst/>
          </a:prstGeom>
        </p:spPr>
      </p:pic>
      <p:pic>
        <p:nvPicPr>
          <p:cNvPr id="53" name="Imagen 52">
            <a:extLst>
              <a:ext uri="{FF2B5EF4-FFF2-40B4-BE49-F238E27FC236}">
                <a16:creationId xmlns:a16="http://schemas.microsoft.com/office/drawing/2014/main" id="{F24F4336-C2F4-4E7D-AF41-06F97D2EDEE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705892" y="4088594"/>
            <a:ext cx="196586" cy="192945"/>
          </a:xfrm>
          <a:prstGeom prst="rect">
            <a:avLst/>
          </a:prstGeom>
        </p:spPr>
      </p:pic>
      <p:pic>
        <p:nvPicPr>
          <p:cNvPr id="54" name="Imagen 53">
            <a:extLst>
              <a:ext uri="{FF2B5EF4-FFF2-40B4-BE49-F238E27FC236}">
                <a16:creationId xmlns:a16="http://schemas.microsoft.com/office/drawing/2014/main" id="{F3327AFB-06FC-43FD-8BED-627D8A6DE23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12046" y="3958181"/>
            <a:ext cx="196586" cy="192945"/>
          </a:xfrm>
          <a:prstGeom prst="rect">
            <a:avLst/>
          </a:prstGeom>
        </p:spPr>
      </p:pic>
      <p:pic>
        <p:nvPicPr>
          <p:cNvPr id="55" name="Imagen 54">
            <a:extLst>
              <a:ext uri="{FF2B5EF4-FFF2-40B4-BE49-F238E27FC236}">
                <a16:creationId xmlns:a16="http://schemas.microsoft.com/office/drawing/2014/main" id="{8FE9F22A-1659-4E84-BD19-8ED8755051D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29693" y="4087809"/>
            <a:ext cx="196586" cy="192945"/>
          </a:xfrm>
          <a:prstGeom prst="rect">
            <a:avLst/>
          </a:prstGeom>
        </p:spPr>
      </p:pic>
      <p:pic>
        <p:nvPicPr>
          <p:cNvPr id="56" name="Imagen 55">
            <a:extLst>
              <a:ext uri="{FF2B5EF4-FFF2-40B4-BE49-F238E27FC236}">
                <a16:creationId xmlns:a16="http://schemas.microsoft.com/office/drawing/2014/main" id="{87E72657-CB34-4953-944C-26DB6F9A31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719496" y="3816028"/>
            <a:ext cx="196586" cy="192945"/>
          </a:xfrm>
          <a:prstGeom prst="rect">
            <a:avLst/>
          </a:prstGeom>
        </p:spPr>
      </p:pic>
      <p:pic>
        <p:nvPicPr>
          <p:cNvPr id="57" name="Imagen 56">
            <a:extLst>
              <a:ext uri="{FF2B5EF4-FFF2-40B4-BE49-F238E27FC236}">
                <a16:creationId xmlns:a16="http://schemas.microsoft.com/office/drawing/2014/main" id="{F7F6C3CA-C19C-414C-89CC-14D40BE59D4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16979" y="3817906"/>
            <a:ext cx="196586" cy="192945"/>
          </a:xfrm>
          <a:prstGeom prst="rect">
            <a:avLst/>
          </a:prstGeom>
        </p:spPr>
      </p:pic>
      <p:pic>
        <p:nvPicPr>
          <p:cNvPr id="58" name="Imagen 57">
            <a:extLst>
              <a:ext uri="{FF2B5EF4-FFF2-40B4-BE49-F238E27FC236}">
                <a16:creationId xmlns:a16="http://schemas.microsoft.com/office/drawing/2014/main" id="{D8CBC98F-DD31-406F-AFFF-6C27009A4FB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12451" y="3822174"/>
            <a:ext cx="196586" cy="192945"/>
          </a:xfrm>
          <a:prstGeom prst="rect">
            <a:avLst/>
          </a:prstGeom>
        </p:spPr>
      </p:pic>
      <p:pic>
        <p:nvPicPr>
          <p:cNvPr id="59" name="Imagen 58">
            <a:extLst>
              <a:ext uri="{FF2B5EF4-FFF2-40B4-BE49-F238E27FC236}">
                <a16:creationId xmlns:a16="http://schemas.microsoft.com/office/drawing/2014/main" id="{E831B5D0-E884-40C8-A4DD-7F0F1B2EE0C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13191" y="3948227"/>
            <a:ext cx="196586" cy="192945"/>
          </a:xfrm>
          <a:prstGeom prst="rect">
            <a:avLst/>
          </a:prstGeom>
        </p:spPr>
      </p:pic>
      <p:pic>
        <p:nvPicPr>
          <p:cNvPr id="60" name="Imagen 59">
            <a:extLst>
              <a:ext uri="{FF2B5EF4-FFF2-40B4-BE49-F238E27FC236}">
                <a16:creationId xmlns:a16="http://schemas.microsoft.com/office/drawing/2014/main" id="{372A7C5A-0AF3-415F-BCEC-069E766CFED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25905" y="4078347"/>
            <a:ext cx="196586" cy="192945"/>
          </a:xfrm>
          <a:prstGeom prst="rect">
            <a:avLst/>
          </a:prstGeom>
        </p:spPr>
      </p:pic>
      <p:pic>
        <p:nvPicPr>
          <p:cNvPr id="61" name="Imagen 60">
            <a:extLst>
              <a:ext uri="{FF2B5EF4-FFF2-40B4-BE49-F238E27FC236}">
                <a16:creationId xmlns:a16="http://schemas.microsoft.com/office/drawing/2014/main" id="{45406F6D-3762-44CE-83D2-3E98DE8F266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58220" y="4085453"/>
            <a:ext cx="196586" cy="192945"/>
          </a:xfrm>
          <a:prstGeom prst="rect">
            <a:avLst/>
          </a:prstGeom>
        </p:spPr>
      </p:pic>
      <p:pic>
        <p:nvPicPr>
          <p:cNvPr id="62" name="Imagen 61">
            <a:extLst>
              <a:ext uri="{FF2B5EF4-FFF2-40B4-BE49-F238E27FC236}">
                <a16:creationId xmlns:a16="http://schemas.microsoft.com/office/drawing/2014/main" id="{6ADB8113-B89E-4EDD-80FE-53A8B0EDB1A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81938" y="4085453"/>
            <a:ext cx="196586" cy="192945"/>
          </a:xfrm>
          <a:prstGeom prst="rect">
            <a:avLst/>
          </a:prstGeom>
        </p:spPr>
      </p:pic>
      <p:pic>
        <p:nvPicPr>
          <p:cNvPr id="63" name="Imagen 62">
            <a:extLst>
              <a:ext uri="{FF2B5EF4-FFF2-40B4-BE49-F238E27FC236}">
                <a16:creationId xmlns:a16="http://schemas.microsoft.com/office/drawing/2014/main" id="{F01FFC98-514A-40D6-96ED-3D306041E5A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52826" y="3812800"/>
            <a:ext cx="196586" cy="192945"/>
          </a:xfrm>
          <a:prstGeom prst="rect">
            <a:avLst/>
          </a:prstGeom>
        </p:spPr>
      </p:pic>
      <p:pic>
        <p:nvPicPr>
          <p:cNvPr id="64" name="Imagen 63">
            <a:extLst>
              <a:ext uri="{FF2B5EF4-FFF2-40B4-BE49-F238E27FC236}">
                <a16:creationId xmlns:a16="http://schemas.microsoft.com/office/drawing/2014/main" id="{B0571C93-41C2-4B6F-BD11-B8321A3DEE1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45693" y="3957070"/>
            <a:ext cx="196586" cy="192945"/>
          </a:xfrm>
          <a:prstGeom prst="rect">
            <a:avLst/>
          </a:prstGeom>
        </p:spPr>
      </p:pic>
      <p:pic>
        <p:nvPicPr>
          <p:cNvPr id="65" name="Imagen 64">
            <a:extLst>
              <a:ext uri="{FF2B5EF4-FFF2-40B4-BE49-F238E27FC236}">
                <a16:creationId xmlns:a16="http://schemas.microsoft.com/office/drawing/2014/main" id="{F7150397-F972-42FD-B879-C47AB687C84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65481" y="3812800"/>
            <a:ext cx="196586" cy="192945"/>
          </a:xfrm>
          <a:prstGeom prst="rect">
            <a:avLst/>
          </a:prstGeom>
        </p:spPr>
      </p:pic>
      <p:pic>
        <p:nvPicPr>
          <p:cNvPr id="66" name="Imagen 65">
            <a:extLst>
              <a:ext uri="{FF2B5EF4-FFF2-40B4-BE49-F238E27FC236}">
                <a16:creationId xmlns:a16="http://schemas.microsoft.com/office/drawing/2014/main" id="{61E2C820-C061-4A76-A787-2FE2C253911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58348" y="3944480"/>
            <a:ext cx="196586" cy="192945"/>
          </a:xfrm>
          <a:prstGeom prst="rect">
            <a:avLst/>
          </a:prstGeom>
        </p:spPr>
      </p:pic>
      <p:pic>
        <p:nvPicPr>
          <p:cNvPr id="67" name="Imagen 66">
            <a:extLst>
              <a:ext uri="{FF2B5EF4-FFF2-40B4-BE49-F238E27FC236}">
                <a16:creationId xmlns:a16="http://schemas.microsoft.com/office/drawing/2014/main" id="{76260765-3217-4465-A0D5-A36DC8197F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37530" y="3008256"/>
            <a:ext cx="196586" cy="192945"/>
          </a:xfrm>
          <a:prstGeom prst="rect">
            <a:avLst/>
          </a:prstGeom>
        </p:spPr>
      </p:pic>
      <p:pic>
        <p:nvPicPr>
          <p:cNvPr id="68" name="Imagen 67">
            <a:extLst>
              <a:ext uri="{FF2B5EF4-FFF2-40B4-BE49-F238E27FC236}">
                <a16:creationId xmlns:a16="http://schemas.microsoft.com/office/drawing/2014/main" id="{5CADFCC0-A63E-4A57-A1C8-DF6BBFFB3D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67388" y="3153221"/>
            <a:ext cx="196586" cy="192945"/>
          </a:xfrm>
          <a:prstGeom prst="rect">
            <a:avLst/>
          </a:prstGeom>
        </p:spPr>
      </p:pic>
      <p:pic>
        <p:nvPicPr>
          <p:cNvPr id="69" name="Imagen 68">
            <a:extLst>
              <a:ext uri="{FF2B5EF4-FFF2-40B4-BE49-F238E27FC236}">
                <a16:creationId xmlns:a16="http://schemas.microsoft.com/office/drawing/2014/main" id="{BCF4CCAA-3752-417B-BB3B-9235F125AE3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58223" y="3278658"/>
            <a:ext cx="196586" cy="192945"/>
          </a:xfrm>
          <a:prstGeom prst="rect">
            <a:avLst/>
          </a:prstGeom>
        </p:spPr>
      </p:pic>
      <p:pic>
        <p:nvPicPr>
          <p:cNvPr id="70" name="Imagen 69">
            <a:extLst>
              <a:ext uri="{FF2B5EF4-FFF2-40B4-BE49-F238E27FC236}">
                <a16:creationId xmlns:a16="http://schemas.microsoft.com/office/drawing/2014/main" id="{1925A9E8-47B8-415B-A1DF-2EF057E5F7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98643" y="3272041"/>
            <a:ext cx="196586" cy="192945"/>
          </a:xfrm>
          <a:prstGeom prst="rect">
            <a:avLst/>
          </a:prstGeom>
        </p:spPr>
      </p:pic>
      <p:pic>
        <p:nvPicPr>
          <p:cNvPr id="71" name="Imagen 70">
            <a:extLst>
              <a:ext uri="{FF2B5EF4-FFF2-40B4-BE49-F238E27FC236}">
                <a16:creationId xmlns:a16="http://schemas.microsoft.com/office/drawing/2014/main" id="{56A7A147-6EC9-447B-9358-AF0A6F0F90E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46820" y="3409310"/>
            <a:ext cx="196586" cy="192945"/>
          </a:xfrm>
          <a:prstGeom prst="rect">
            <a:avLst/>
          </a:prstGeom>
        </p:spPr>
      </p:pic>
      <p:pic>
        <p:nvPicPr>
          <p:cNvPr id="72" name="Imagen 71">
            <a:extLst>
              <a:ext uri="{FF2B5EF4-FFF2-40B4-BE49-F238E27FC236}">
                <a16:creationId xmlns:a16="http://schemas.microsoft.com/office/drawing/2014/main" id="{EA028166-D5D9-42D3-B602-A7564CA8357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89930" y="3160656"/>
            <a:ext cx="196586" cy="192945"/>
          </a:xfrm>
          <a:prstGeom prst="rect">
            <a:avLst/>
          </a:prstGeom>
        </p:spPr>
      </p:pic>
      <p:pic>
        <p:nvPicPr>
          <p:cNvPr id="73" name="Imagen 72">
            <a:extLst>
              <a:ext uri="{FF2B5EF4-FFF2-40B4-BE49-F238E27FC236}">
                <a16:creationId xmlns:a16="http://schemas.microsoft.com/office/drawing/2014/main" id="{4F785D9E-8194-4812-8D53-52257FAB073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05110" y="3153217"/>
            <a:ext cx="196586" cy="192945"/>
          </a:xfrm>
          <a:prstGeom prst="rect">
            <a:avLst/>
          </a:prstGeom>
        </p:spPr>
      </p:pic>
      <p:pic>
        <p:nvPicPr>
          <p:cNvPr id="74" name="Imagen 73">
            <a:extLst>
              <a:ext uri="{FF2B5EF4-FFF2-40B4-BE49-F238E27FC236}">
                <a16:creationId xmlns:a16="http://schemas.microsoft.com/office/drawing/2014/main" id="{D6898893-735C-4F24-B8CF-35FB832706A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76959" y="3013912"/>
            <a:ext cx="196586" cy="192945"/>
          </a:xfrm>
          <a:prstGeom prst="rect">
            <a:avLst/>
          </a:prstGeom>
        </p:spPr>
      </p:pic>
      <p:pic>
        <p:nvPicPr>
          <p:cNvPr id="75" name="Imagen 74">
            <a:extLst>
              <a:ext uri="{FF2B5EF4-FFF2-40B4-BE49-F238E27FC236}">
                <a16:creationId xmlns:a16="http://schemas.microsoft.com/office/drawing/2014/main" id="{734FFA92-4CB4-4CA4-A43A-6F6DB47D821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06409" y="3013912"/>
            <a:ext cx="196586" cy="192945"/>
          </a:xfrm>
          <a:prstGeom prst="rect">
            <a:avLst/>
          </a:prstGeom>
        </p:spPr>
      </p:pic>
      <p:pic>
        <p:nvPicPr>
          <p:cNvPr id="76" name="Imagen 75">
            <a:extLst>
              <a:ext uri="{FF2B5EF4-FFF2-40B4-BE49-F238E27FC236}">
                <a16:creationId xmlns:a16="http://schemas.microsoft.com/office/drawing/2014/main" id="{29A520F7-B2C0-42C3-931B-7566B3E2A4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300582" y="3031277"/>
            <a:ext cx="196586" cy="192945"/>
          </a:xfrm>
          <a:prstGeom prst="rect">
            <a:avLst/>
          </a:prstGeom>
        </p:spPr>
      </p:pic>
      <p:pic>
        <p:nvPicPr>
          <p:cNvPr id="77" name="Imagen 76">
            <a:extLst>
              <a:ext uri="{FF2B5EF4-FFF2-40B4-BE49-F238E27FC236}">
                <a16:creationId xmlns:a16="http://schemas.microsoft.com/office/drawing/2014/main" id="{1D58FB56-A0F2-416E-902E-39CC3441899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300307" y="3159833"/>
            <a:ext cx="196586" cy="192945"/>
          </a:xfrm>
          <a:prstGeom prst="rect">
            <a:avLst/>
          </a:prstGeom>
        </p:spPr>
      </p:pic>
      <p:pic>
        <p:nvPicPr>
          <p:cNvPr id="78" name="Imagen 77">
            <a:extLst>
              <a:ext uri="{FF2B5EF4-FFF2-40B4-BE49-F238E27FC236}">
                <a16:creationId xmlns:a16="http://schemas.microsoft.com/office/drawing/2014/main" id="{4AC235DB-7221-41C9-9C54-850E6890E42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282427" y="3282908"/>
            <a:ext cx="196586" cy="192945"/>
          </a:xfrm>
          <a:prstGeom prst="rect">
            <a:avLst/>
          </a:prstGeom>
        </p:spPr>
      </p:pic>
      <p:pic>
        <p:nvPicPr>
          <p:cNvPr id="79" name="Imagen 78">
            <a:extLst>
              <a:ext uri="{FF2B5EF4-FFF2-40B4-BE49-F238E27FC236}">
                <a16:creationId xmlns:a16="http://schemas.microsoft.com/office/drawing/2014/main" id="{7C309265-49FA-46D9-A165-9B9A6616878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32869" y="3299414"/>
            <a:ext cx="196586" cy="192945"/>
          </a:xfrm>
          <a:prstGeom prst="rect">
            <a:avLst/>
          </a:prstGeom>
        </p:spPr>
      </p:pic>
      <p:pic>
        <p:nvPicPr>
          <p:cNvPr id="80" name="Imagen 79">
            <a:extLst>
              <a:ext uri="{FF2B5EF4-FFF2-40B4-BE49-F238E27FC236}">
                <a16:creationId xmlns:a16="http://schemas.microsoft.com/office/drawing/2014/main" id="{3E2B8CAA-4E7C-4955-8534-108AD6884C0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45396" y="3174980"/>
            <a:ext cx="196586" cy="192945"/>
          </a:xfrm>
          <a:prstGeom prst="rect">
            <a:avLst/>
          </a:prstGeom>
        </p:spPr>
      </p:pic>
      <p:pic>
        <p:nvPicPr>
          <p:cNvPr id="81" name="Imagen 80">
            <a:extLst>
              <a:ext uri="{FF2B5EF4-FFF2-40B4-BE49-F238E27FC236}">
                <a16:creationId xmlns:a16="http://schemas.microsoft.com/office/drawing/2014/main" id="{3971732C-565D-4720-AA10-AA1BA38A8BE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68060" y="3284982"/>
            <a:ext cx="196586" cy="192945"/>
          </a:xfrm>
          <a:prstGeom prst="rect">
            <a:avLst/>
          </a:prstGeom>
        </p:spPr>
      </p:pic>
      <p:pic>
        <p:nvPicPr>
          <p:cNvPr id="82" name="Imagen 81">
            <a:extLst>
              <a:ext uri="{FF2B5EF4-FFF2-40B4-BE49-F238E27FC236}">
                <a16:creationId xmlns:a16="http://schemas.microsoft.com/office/drawing/2014/main" id="{A5C621C5-C223-4167-8A40-E5672C50C63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74846" y="3176926"/>
            <a:ext cx="196586" cy="192945"/>
          </a:xfrm>
          <a:prstGeom prst="rect">
            <a:avLst/>
          </a:prstGeom>
        </p:spPr>
      </p:pic>
      <p:pic>
        <p:nvPicPr>
          <p:cNvPr id="83" name="Imagen 82">
            <a:extLst>
              <a:ext uri="{FF2B5EF4-FFF2-40B4-BE49-F238E27FC236}">
                <a16:creationId xmlns:a16="http://schemas.microsoft.com/office/drawing/2014/main" id="{22BF6F7E-C3D5-44D2-9185-5E16AD3CE86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64257" y="3013912"/>
            <a:ext cx="196586" cy="192945"/>
          </a:xfrm>
          <a:prstGeom prst="rect">
            <a:avLst/>
          </a:prstGeom>
        </p:spPr>
      </p:pic>
      <p:pic>
        <p:nvPicPr>
          <p:cNvPr id="84" name="Imagen 83">
            <a:extLst>
              <a:ext uri="{FF2B5EF4-FFF2-40B4-BE49-F238E27FC236}">
                <a16:creationId xmlns:a16="http://schemas.microsoft.com/office/drawing/2014/main" id="{F202E61D-F720-446D-AE07-5A9DCCD9AB0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39203" y="3015858"/>
            <a:ext cx="196586" cy="192945"/>
          </a:xfrm>
          <a:prstGeom prst="rect">
            <a:avLst/>
          </a:prstGeom>
        </p:spPr>
      </p:pic>
      <p:pic>
        <p:nvPicPr>
          <p:cNvPr id="85" name="Imagen 84">
            <a:extLst>
              <a:ext uri="{FF2B5EF4-FFF2-40B4-BE49-F238E27FC236}">
                <a16:creationId xmlns:a16="http://schemas.microsoft.com/office/drawing/2014/main" id="{77353311-F516-4534-8D8D-76A5D9EB1FA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33758" y="3298155"/>
            <a:ext cx="196586" cy="192945"/>
          </a:xfrm>
          <a:prstGeom prst="rect">
            <a:avLst/>
          </a:prstGeom>
        </p:spPr>
      </p:pic>
      <p:pic>
        <p:nvPicPr>
          <p:cNvPr id="86" name="Imagen 85">
            <a:extLst>
              <a:ext uri="{FF2B5EF4-FFF2-40B4-BE49-F238E27FC236}">
                <a16:creationId xmlns:a16="http://schemas.microsoft.com/office/drawing/2014/main" id="{1B08449D-1533-4586-9DAC-943DA7CB7B3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29934" y="3162998"/>
            <a:ext cx="196586" cy="192945"/>
          </a:xfrm>
          <a:prstGeom prst="rect">
            <a:avLst/>
          </a:prstGeom>
        </p:spPr>
      </p:pic>
      <p:pic>
        <p:nvPicPr>
          <p:cNvPr id="87" name="Imagen 86">
            <a:extLst>
              <a:ext uri="{FF2B5EF4-FFF2-40B4-BE49-F238E27FC236}">
                <a16:creationId xmlns:a16="http://schemas.microsoft.com/office/drawing/2014/main" id="{A0277A12-5739-4714-9A62-99B415D7A64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940678" y="3026675"/>
            <a:ext cx="196586" cy="192945"/>
          </a:xfrm>
          <a:prstGeom prst="rect">
            <a:avLst/>
          </a:prstGeom>
        </p:spPr>
      </p:pic>
      <p:pic>
        <p:nvPicPr>
          <p:cNvPr id="88" name="Imagen 87">
            <a:extLst>
              <a:ext uri="{FF2B5EF4-FFF2-40B4-BE49-F238E27FC236}">
                <a16:creationId xmlns:a16="http://schemas.microsoft.com/office/drawing/2014/main" id="{9122BCF1-AA70-42E9-82C6-D8025D9E651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69958" y="3293516"/>
            <a:ext cx="196586" cy="192945"/>
          </a:xfrm>
          <a:prstGeom prst="rect">
            <a:avLst/>
          </a:prstGeom>
        </p:spPr>
      </p:pic>
      <p:pic>
        <p:nvPicPr>
          <p:cNvPr id="89" name="Imagen 88">
            <a:extLst>
              <a:ext uri="{FF2B5EF4-FFF2-40B4-BE49-F238E27FC236}">
                <a16:creationId xmlns:a16="http://schemas.microsoft.com/office/drawing/2014/main" id="{7F9252F4-E0BD-4C4F-9037-14E6EE3ADAD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199408" y="3282907"/>
            <a:ext cx="196586" cy="192945"/>
          </a:xfrm>
          <a:prstGeom prst="rect">
            <a:avLst/>
          </a:prstGeom>
        </p:spPr>
      </p:pic>
      <p:pic>
        <p:nvPicPr>
          <p:cNvPr id="90" name="Imagen 89">
            <a:extLst>
              <a:ext uri="{FF2B5EF4-FFF2-40B4-BE49-F238E27FC236}">
                <a16:creationId xmlns:a16="http://schemas.microsoft.com/office/drawing/2014/main" id="{0956C813-1A9B-4C01-BC32-4FBBFF6431C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53867" y="3155544"/>
            <a:ext cx="196586" cy="192945"/>
          </a:xfrm>
          <a:prstGeom prst="rect">
            <a:avLst/>
          </a:prstGeom>
        </p:spPr>
      </p:pic>
      <p:pic>
        <p:nvPicPr>
          <p:cNvPr id="91" name="Imagen 90">
            <a:extLst>
              <a:ext uri="{FF2B5EF4-FFF2-40B4-BE49-F238E27FC236}">
                <a16:creationId xmlns:a16="http://schemas.microsoft.com/office/drawing/2014/main" id="{B289DA8E-CCD4-4C06-913B-E048350458F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201421" y="3163875"/>
            <a:ext cx="196586" cy="192945"/>
          </a:xfrm>
          <a:prstGeom prst="rect">
            <a:avLst/>
          </a:prstGeom>
        </p:spPr>
      </p:pic>
      <p:pic>
        <p:nvPicPr>
          <p:cNvPr id="92" name="Imagen 91">
            <a:extLst>
              <a:ext uri="{FF2B5EF4-FFF2-40B4-BE49-F238E27FC236}">
                <a16:creationId xmlns:a16="http://schemas.microsoft.com/office/drawing/2014/main" id="{FB7523E9-3EF6-4BD3-9468-386F212DC9C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075865" y="3033781"/>
            <a:ext cx="196586" cy="192945"/>
          </a:xfrm>
          <a:prstGeom prst="rect">
            <a:avLst/>
          </a:prstGeom>
        </p:spPr>
      </p:pic>
      <p:pic>
        <p:nvPicPr>
          <p:cNvPr id="93" name="Imagen 92">
            <a:extLst>
              <a:ext uri="{FF2B5EF4-FFF2-40B4-BE49-F238E27FC236}">
                <a16:creationId xmlns:a16="http://schemas.microsoft.com/office/drawing/2014/main" id="{90A1FE8C-50C0-4494-85E3-3DDCD2ECC19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200604" y="3031486"/>
            <a:ext cx="196586" cy="192945"/>
          </a:xfrm>
          <a:prstGeom prst="rect">
            <a:avLst/>
          </a:prstGeom>
        </p:spPr>
      </p:pic>
      <p:pic>
        <p:nvPicPr>
          <p:cNvPr id="94" name="Imagen 93">
            <a:extLst>
              <a:ext uri="{FF2B5EF4-FFF2-40B4-BE49-F238E27FC236}">
                <a16:creationId xmlns:a16="http://schemas.microsoft.com/office/drawing/2014/main" id="{9CDB918B-1700-4607-BB18-9CF5DC7222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63162" y="3014234"/>
            <a:ext cx="196586" cy="192945"/>
          </a:xfrm>
          <a:prstGeom prst="rect">
            <a:avLst/>
          </a:prstGeom>
        </p:spPr>
      </p:pic>
      <p:pic>
        <p:nvPicPr>
          <p:cNvPr id="95" name="Imagen 94">
            <a:extLst>
              <a:ext uri="{FF2B5EF4-FFF2-40B4-BE49-F238E27FC236}">
                <a16:creationId xmlns:a16="http://schemas.microsoft.com/office/drawing/2014/main" id="{1BBD49F4-21E2-41C8-8775-AD635C961A9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708097" y="3168677"/>
            <a:ext cx="196586" cy="192945"/>
          </a:xfrm>
          <a:prstGeom prst="rect">
            <a:avLst/>
          </a:prstGeom>
        </p:spPr>
      </p:pic>
      <p:pic>
        <p:nvPicPr>
          <p:cNvPr id="96" name="Imagen 95">
            <a:extLst>
              <a:ext uri="{FF2B5EF4-FFF2-40B4-BE49-F238E27FC236}">
                <a16:creationId xmlns:a16="http://schemas.microsoft.com/office/drawing/2014/main" id="{07610BB4-9E04-4D39-95AA-E534B5FE36C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82091" y="3150732"/>
            <a:ext cx="196586" cy="192945"/>
          </a:xfrm>
          <a:prstGeom prst="rect">
            <a:avLst/>
          </a:prstGeom>
        </p:spPr>
      </p:pic>
      <p:pic>
        <p:nvPicPr>
          <p:cNvPr id="97" name="Imagen 96">
            <a:extLst>
              <a:ext uri="{FF2B5EF4-FFF2-40B4-BE49-F238E27FC236}">
                <a16:creationId xmlns:a16="http://schemas.microsoft.com/office/drawing/2014/main" id="{0D7ED170-E849-42C8-80A1-E145FD3451D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572762" y="3289954"/>
            <a:ext cx="196586" cy="192945"/>
          </a:xfrm>
          <a:prstGeom prst="rect">
            <a:avLst/>
          </a:prstGeom>
        </p:spPr>
      </p:pic>
      <p:pic>
        <p:nvPicPr>
          <p:cNvPr id="98" name="Imagen 97">
            <a:extLst>
              <a:ext uri="{FF2B5EF4-FFF2-40B4-BE49-F238E27FC236}">
                <a16:creationId xmlns:a16="http://schemas.microsoft.com/office/drawing/2014/main" id="{C0D37BAF-3965-4B92-8248-034DB7FD0E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705892" y="3300200"/>
            <a:ext cx="196586" cy="192945"/>
          </a:xfrm>
          <a:prstGeom prst="rect">
            <a:avLst/>
          </a:prstGeom>
        </p:spPr>
      </p:pic>
      <p:pic>
        <p:nvPicPr>
          <p:cNvPr id="99" name="Imagen 98">
            <a:extLst>
              <a:ext uri="{FF2B5EF4-FFF2-40B4-BE49-F238E27FC236}">
                <a16:creationId xmlns:a16="http://schemas.microsoft.com/office/drawing/2014/main" id="{BEAB246F-0F8A-4DE0-991E-DF87FD33A23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12046" y="3169787"/>
            <a:ext cx="196586" cy="192945"/>
          </a:xfrm>
          <a:prstGeom prst="rect">
            <a:avLst/>
          </a:prstGeom>
        </p:spPr>
      </p:pic>
      <p:pic>
        <p:nvPicPr>
          <p:cNvPr id="100" name="Imagen 99">
            <a:extLst>
              <a:ext uri="{FF2B5EF4-FFF2-40B4-BE49-F238E27FC236}">
                <a16:creationId xmlns:a16="http://schemas.microsoft.com/office/drawing/2014/main" id="{BB6A5210-7F70-4564-9063-2756F2F9C5C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29693" y="3299415"/>
            <a:ext cx="196586" cy="192945"/>
          </a:xfrm>
          <a:prstGeom prst="rect">
            <a:avLst/>
          </a:prstGeom>
        </p:spPr>
      </p:pic>
      <p:pic>
        <p:nvPicPr>
          <p:cNvPr id="101" name="Imagen 100">
            <a:extLst>
              <a:ext uri="{FF2B5EF4-FFF2-40B4-BE49-F238E27FC236}">
                <a16:creationId xmlns:a16="http://schemas.microsoft.com/office/drawing/2014/main" id="{8B28B62E-0035-4254-81E8-D3B6AA43F1E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84928" y="3033779"/>
            <a:ext cx="196586" cy="192945"/>
          </a:xfrm>
          <a:prstGeom prst="rect">
            <a:avLst/>
          </a:prstGeom>
        </p:spPr>
      </p:pic>
      <p:pic>
        <p:nvPicPr>
          <p:cNvPr id="102" name="Imagen 101">
            <a:extLst>
              <a:ext uri="{FF2B5EF4-FFF2-40B4-BE49-F238E27FC236}">
                <a16:creationId xmlns:a16="http://schemas.microsoft.com/office/drawing/2014/main" id="{32555F45-5A8D-4D2A-8879-F2F6FE05559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16979" y="3029512"/>
            <a:ext cx="196586" cy="192945"/>
          </a:xfrm>
          <a:prstGeom prst="rect">
            <a:avLst/>
          </a:prstGeom>
        </p:spPr>
      </p:pic>
      <p:pic>
        <p:nvPicPr>
          <p:cNvPr id="103" name="Imagen 102">
            <a:extLst>
              <a:ext uri="{FF2B5EF4-FFF2-40B4-BE49-F238E27FC236}">
                <a16:creationId xmlns:a16="http://schemas.microsoft.com/office/drawing/2014/main" id="{EDB10A14-3A16-4F4B-B4F2-DC7AA55A33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12451" y="3033780"/>
            <a:ext cx="196586" cy="192945"/>
          </a:xfrm>
          <a:prstGeom prst="rect">
            <a:avLst/>
          </a:prstGeom>
        </p:spPr>
      </p:pic>
      <p:pic>
        <p:nvPicPr>
          <p:cNvPr id="104" name="Imagen 103">
            <a:extLst>
              <a:ext uri="{FF2B5EF4-FFF2-40B4-BE49-F238E27FC236}">
                <a16:creationId xmlns:a16="http://schemas.microsoft.com/office/drawing/2014/main" id="{98D46315-32FC-4220-B64C-62A09BE1B02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13191" y="3159833"/>
            <a:ext cx="196586" cy="192945"/>
          </a:xfrm>
          <a:prstGeom prst="rect">
            <a:avLst/>
          </a:prstGeom>
        </p:spPr>
      </p:pic>
      <p:pic>
        <p:nvPicPr>
          <p:cNvPr id="105" name="Imagen 104">
            <a:extLst>
              <a:ext uri="{FF2B5EF4-FFF2-40B4-BE49-F238E27FC236}">
                <a16:creationId xmlns:a16="http://schemas.microsoft.com/office/drawing/2014/main" id="{03293B1A-29A3-4500-896E-8786639B40A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225905" y="3289953"/>
            <a:ext cx="196586" cy="192945"/>
          </a:xfrm>
          <a:prstGeom prst="rect">
            <a:avLst/>
          </a:prstGeom>
        </p:spPr>
      </p:pic>
      <p:pic>
        <p:nvPicPr>
          <p:cNvPr id="106" name="Imagen 105">
            <a:extLst>
              <a:ext uri="{FF2B5EF4-FFF2-40B4-BE49-F238E27FC236}">
                <a16:creationId xmlns:a16="http://schemas.microsoft.com/office/drawing/2014/main" id="{26605483-40A4-432D-8FD5-2000551CCD2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58220" y="3297059"/>
            <a:ext cx="196586" cy="192945"/>
          </a:xfrm>
          <a:prstGeom prst="rect">
            <a:avLst/>
          </a:prstGeom>
        </p:spPr>
      </p:pic>
      <p:pic>
        <p:nvPicPr>
          <p:cNvPr id="107" name="Imagen 106">
            <a:extLst>
              <a:ext uri="{FF2B5EF4-FFF2-40B4-BE49-F238E27FC236}">
                <a16:creationId xmlns:a16="http://schemas.microsoft.com/office/drawing/2014/main" id="{DB7AC1FD-16F3-46C9-84CD-6F316F55C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81938" y="3297059"/>
            <a:ext cx="196586" cy="192945"/>
          </a:xfrm>
          <a:prstGeom prst="rect">
            <a:avLst/>
          </a:prstGeom>
        </p:spPr>
      </p:pic>
      <p:pic>
        <p:nvPicPr>
          <p:cNvPr id="108" name="Imagen 107">
            <a:extLst>
              <a:ext uri="{FF2B5EF4-FFF2-40B4-BE49-F238E27FC236}">
                <a16:creationId xmlns:a16="http://schemas.microsoft.com/office/drawing/2014/main" id="{6A195485-70AE-47C3-BEEF-C0F84ACB543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52826" y="3024406"/>
            <a:ext cx="196586" cy="192945"/>
          </a:xfrm>
          <a:prstGeom prst="rect">
            <a:avLst/>
          </a:prstGeom>
        </p:spPr>
      </p:pic>
      <p:pic>
        <p:nvPicPr>
          <p:cNvPr id="109" name="Imagen 108">
            <a:extLst>
              <a:ext uri="{FF2B5EF4-FFF2-40B4-BE49-F238E27FC236}">
                <a16:creationId xmlns:a16="http://schemas.microsoft.com/office/drawing/2014/main" id="{3D173E71-D277-4561-9CA4-BA233B2BE2A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345693" y="3168676"/>
            <a:ext cx="196586" cy="192945"/>
          </a:xfrm>
          <a:prstGeom prst="rect">
            <a:avLst/>
          </a:prstGeom>
        </p:spPr>
      </p:pic>
      <p:pic>
        <p:nvPicPr>
          <p:cNvPr id="110" name="Imagen 109">
            <a:extLst>
              <a:ext uri="{FF2B5EF4-FFF2-40B4-BE49-F238E27FC236}">
                <a16:creationId xmlns:a16="http://schemas.microsoft.com/office/drawing/2014/main" id="{42A89CAF-6297-4EDF-98BF-433494E1D09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65481" y="3024406"/>
            <a:ext cx="196586" cy="192945"/>
          </a:xfrm>
          <a:prstGeom prst="rect">
            <a:avLst/>
          </a:prstGeom>
        </p:spPr>
      </p:pic>
      <p:pic>
        <p:nvPicPr>
          <p:cNvPr id="111" name="Imagen 110">
            <a:extLst>
              <a:ext uri="{FF2B5EF4-FFF2-40B4-BE49-F238E27FC236}">
                <a16:creationId xmlns:a16="http://schemas.microsoft.com/office/drawing/2014/main" id="{3AC88477-B544-4D50-BD4D-D95B46A4EE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458348" y="3156086"/>
            <a:ext cx="196586" cy="192945"/>
          </a:xfrm>
          <a:prstGeom prst="rect">
            <a:avLst/>
          </a:prstGeom>
        </p:spPr>
      </p:pic>
      <p:pic>
        <p:nvPicPr>
          <p:cNvPr id="112" name="Imagen 111">
            <a:extLst>
              <a:ext uri="{FF2B5EF4-FFF2-40B4-BE49-F238E27FC236}">
                <a16:creationId xmlns:a16="http://schemas.microsoft.com/office/drawing/2014/main" id="{5CF0B630-7CED-445D-BAAB-B1915BDBFFD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11047" y="3284983"/>
            <a:ext cx="196586" cy="1929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5"/>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76" name="Google Shape;176;p5"/>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8</a:t>
            </a:r>
            <a:endParaRPr sz="1600" b="0" i="0" u="none" strike="noStrike" cap="none" dirty="0">
              <a:solidFill>
                <a:schemeClr val="lt1"/>
              </a:solidFill>
              <a:latin typeface="Times New Roman"/>
              <a:ea typeface="Times New Roman"/>
              <a:cs typeface="Times New Roman"/>
              <a:sym typeface="Times New Roman"/>
            </a:endParaRPr>
          </a:p>
        </p:txBody>
      </p:sp>
      <p:sp>
        <p:nvSpPr>
          <p:cNvPr id="177" name="Google Shape;177;p5"/>
          <p:cNvSpPr txBox="1"/>
          <p:nvPr/>
        </p:nvSpPr>
        <p:spPr>
          <a:xfrm>
            <a:off x="4870996" y="896927"/>
            <a:ext cx="3929056" cy="2062073"/>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lvl="0" algn="just">
              <a:spcBef>
                <a:spcPts val="1200"/>
              </a:spcBef>
            </a:pPr>
            <a:r>
              <a:rPr lang="es-ES" sz="1600" dirty="0">
                <a:latin typeface="Times New Roman" panose="02020603050405020304" pitchFamily="18" charset="0"/>
                <a:cs typeface="Times New Roman" panose="02020603050405020304" pitchFamily="18" charset="0"/>
              </a:rPr>
              <a:t>Los datos fueron ingresados en el programa R, utilizando el paquete </a:t>
            </a:r>
            <a:r>
              <a:rPr lang="es-ES" sz="1600" i="1" dirty="0" err="1">
                <a:latin typeface="Times New Roman" panose="02020603050405020304" pitchFamily="18" charset="0"/>
                <a:cs typeface="Times New Roman" panose="02020603050405020304" pitchFamily="18" charset="0"/>
              </a:rPr>
              <a:t>GerminaR</a:t>
            </a:r>
            <a:r>
              <a:rPr lang="es-ES" sz="1600" dirty="0">
                <a:latin typeface="Times New Roman" panose="02020603050405020304" pitchFamily="18" charset="0"/>
                <a:cs typeface="Times New Roman" panose="02020603050405020304" pitchFamily="18" charset="0"/>
              </a:rPr>
              <a:t>. Se evaluaron los siguientes parámetros: porcentaje de germinación, número de semillas germinadas (</a:t>
            </a:r>
            <a:r>
              <a:rPr lang="es-ES" sz="1600" dirty="0" err="1">
                <a:latin typeface="Times New Roman" panose="02020603050405020304" pitchFamily="18" charset="0"/>
                <a:cs typeface="Times New Roman" panose="02020603050405020304" pitchFamily="18" charset="0"/>
              </a:rPr>
              <a:t>grs</a:t>
            </a:r>
            <a:r>
              <a:rPr lang="es-ES" sz="1600" dirty="0">
                <a:latin typeface="Times New Roman" panose="02020603050405020304" pitchFamily="18" charset="0"/>
                <a:cs typeface="Times New Roman" panose="02020603050405020304" pitchFamily="18" charset="0"/>
              </a:rPr>
              <a:t>), tiempo medio de germinación (</a:t>
            </a:r>
            <a:r>
              <a:rPr lang="es-ES" sz="1600" dirty="0" err="1">
                <a:latin typeface="Times New Roman" panose="02020603050405020304" pitchFamily="18" charset="0"/>
                <a:cs typeface="Times New Roman" panose="02020603050405020304" pitchFamily="18" charset="0"/>
              </a:rPr>
              <a:t>mgt</a:t>
            </a:r>
            <a:r>
              <a:rPr lang="es-ES" sz="1600" dirty="0">
                <a:latin typeface="Times New Roman" panose="02020603050405020304" pitchFamily="18" charset="0"/>
                <a:cs typeface="Times New Roman" panose="02020603050405020304" pitchFamily="18" charset="0"/>
              </a:rPr>
              <a:t>) y el índice de sincronización (</a:t>
            </a:r>
            <a:r>
              <a:rPr lang="es-ES" sz="1600" dirty="0" err="1">
                <a:latin typeface="Times New Roman" panose="02020603050405020304" pitchFamily="18" charset="0"/>
                <a:cs typeface="Times New Roman" panose="02020603050405020304" pitchFamily="18" charset="0"/>
              </a:rPr>
              <a:t>syn</a:t>
            </a:r>
            <a:r>
              <a:rPr lang="es-ES" sz="1600" dirty="0">
                <a:latin typeface="Times New Roman" panose="02020603050405020304" pitchFamily="18" charset="0"/>
                <a:cs typeface="Times New Roman" panose="02020603050405020304" pitchFamily="18" charset="0"/>
              </a:rPr>
              <a:t>).</a:t>
            </a: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78" name="Google Shape;178;p5" descr="GerminaR • GerminaR"/>
          <p:cNvPicPr preferRelativeResize="0"/>
          <p:nvPr/>
        </p:nvPicPr>
        <p:blipFill rotWithShape="1">
          <a:blip r:embed="rId4">
            <a:alphaModFix/>
          </a:blip>
          <a:srcRect/>
          <a:stretch/>
        </p:blipFill>
        <p:spPr>
          <a:xfrm>
            <a:off x="7287505" y="4086793"/>
            <a:ext cx="653157" cy="707911"/>
          </a:xfrm>
          <a:prstGeom prst="rect">
            <a:avLst/>
          </a:prstGeom>
          <a:noFill/>
          <a:ln>
            <a:noFill/>
          </a:ln>
        </p:spPr>
      </p:pic>
      <p:sp>
        <p:nvSpPr>
          <p:cNvPr id="180" name="Google Shape;180;p5"/>
          <p:cNvSpPr txBox="1"/>
          <p:nvPr/>
        </p:nvSpPr>
        <p:spPr>
          <a:xfrm>
            <a:off x="626675" y="224650"/>
            <a:ext cx="30000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rgbClr val="678D41"/>
              </a:solidFill>
              <a:latin typeface="Arial"/>
              <a:ea typeface="Arial"/>
              <a:cs typeface="Arial"/>
              <a:sym typeface="Arial"/>
            </a:endParaRPr>
          </a:p>
        </p:txBody>
      </p:sp>
      <p:sp>
        <p:nvSpPr>
          <p:cNvPr id="181" name="Google Shape;181;p5"/>
          <p:cNvSpPr txBox="1"/>
          <p:nvPr/>
        </p:nvSpPr>
        <p:spPr>
          <a:xfrm>
            <a:off x="2704837" y="49484"/>
            <a:ext cx="4690200" cy="4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chemeClr val="dk1"/>
                </a:solidFill>
                <a:latin typeface="Times New Roman"/>
                <a:ea typeface="Times New Roman"/>
                <a:cs typeface="Times New Roman"/>
                <a:sym typeface="Times New Roman"/>
              </a:rPr>
              <a:t>III. MATERIALES </a:t>
            </a:r>
            <a:r>
              <a:rPr lang="es" sz="2000" b="1">
                <a:solidFill>
                  <a:schemeClr val="dk1"/>
                </a:solidFill>
                <a:latin typeface="Times New Roman"/>
                <a:ea typeface="Times New Roman"/>
                <a:cs typeface="Times New Roman"/>
                <a:sym typeface="Times New Roman"/>
              </a:rPr>
              <a:t> Y MÉTODOS</a:t>
            </a:r>
            <a:r>
              <a:rPr lang="es" sz="2000" b="1" i="0" u="none" strike="noStrike" cap="none">
                <a:solidFill>
                  <a:schemeClr val="dk1"/>
                </a:solidFill>
                <a:latin typeface="Times New Roman"/>
                <a:ea typeface="Times New Roman"/>
                <a:cs typeface="Times New Roman"/>
                <a:sym typeface="Times New Roman"/>
              </a:rPr>
              <a:t> </a:t>
            </a:r>
            <a:endParaRPr sz="2000" b="1" i="0" u="none" strike="noStrike" cap="none">
              <a:solidFill>
                <a:schemeClr val="dk1"/>
              </a:solidFill>
              <a:latin typeface="Times New Roman"/>
              <a:ea typeface="Times New Roman"/>
              <a:cs typeface="Times New Roman"/>
              <a:sym typeface="Times New Roman"/>
            </a:endParaRPr>
          </a:p>
        </p:txBody>
      </p:sp>
      <p:cxnSp>
        <p:nvCxnSpPr>
          <p:cNvPr id="182" name="Google Shape;182;p5"/>
          <p:cNvCxnSpPr>
            <a:cxnSpLocks/>
          </p:cNvCxnSpPr>
          <p:nvPr/>
        </p:nvCxnSpPr>
        <p:spPr>
          <a:xfrm>
            <a:off x="2704837" y="474482"/>
            <a:ext cx="3958599" cy="10655"/>
          </a:xfrm>
          <a:prstGeom prst="straightConnector1">
            <a:avLst/>
          </a:prstGeom>
          <a:noFill/>
          <a:ln w="28575" cap="flat" cmpd="sng">
            <a:solidFill>
              <a:schemeClr val="dk1"/>
            </a:solidFill>
            <a:prstDash val="solid"/>
            <a:round/>
            <a:headEnd type="none" w="sm" len="sm"/>
            <a:tailEnd type="none" w="sm" len="sm"/>
          </a:ln>
        </p:spPr>
      </p:cxnSp>
      <p:pic>
        <p:nvPicPr>
          <p:cNvPr id="183" name="Google Shape;183;p5"/>
          <p:cNvPicPr preferRelativeResize="0"/>
          <p:nvPr/>
        </p:nvPicPr>
        <p:blipFill>
          <a:blip r:embed="rId5">
            <a:alphaModFix/>
          </a:blip>
          <a:stretch>
            <a:fillRect/>
          </a:stretch>
        </p:blipFill>
        <p:spPr>
          <a:xfrm>
            <a:off x="5532690" y="4118848"/>
            <a:ext cx="540000" cy="617882"/>
          </a:xfrm>
          <a:prstGeom prst="rect">
            <a:avLst/>
          </a:prstGeom>
          <a:noFill/>
          <a:ln>
            <a:noFill/>
          </a:ln>
        </p:spPr>
      </p:pic>
      <p:pic>
        <p:nvPicPr>
          <p:cNvPr id="184" name="Google Shape;184;p5"/>
          <p:cNvPicPr preferRelativeResize="0"/>
          <p:nvPr/>
        </p:nvPicPr>
        <p:blipFill>
          <a:blip r:embed="rId6">
            <a:alphaModFix/>
          </a:blip>
          <a:stretch>
            <a:fillRect/>
          </a:stretch>
        </p:blipFill>
        <p:spPr>
          <a:xfrm>
            <a:off x="7045880" y="3301723"/>
            <a:ext cx="1136408" cy="482414"/>
          </a:xfrm>
          <a:prstGeom prst="rect">
            <a:avLst/>
          </a:prstGeom>
          <a:noFill/>
          <a:ln>
            <a:noFill/>
          </a:ln>
        </p:spPr>
      </p:pic>
      <p:pic>
        <p:nvPicPr>
          <p:cNvPr id="185" name="Google Shape;185;p5"/>
          <p:cNvPicPr preferRelativeResize="0"/>
          <p:nvPr/>
        </p:nvPicPr>
        <p:blipFill>
          <a:blip r:embed="rId7">
            <a:alphaModFix/>
          </a:blip>
          <a:stretch>
            <a:fillRect/>
          </a:stretch>
        </p:blipFill>
        <p:spPr>
          <a:xfrm>
            <a:off x="5500191" y="3298247"/>
            <a:ext cx="588343" cy="617882"/>
          </a:xfrm>
          <a:prstGeom prst="rect">
            <a:avLst/>
          </a:prstGeom>
          <a:noFill/>
          <a:ln>
            <a:noFill/>
          </a:ln>
        </p:spPr>
      </p:pic>
      <p:sp>
        <p:nvSpPr>
          <p:cNvPr id="186" name="Google Shape;186;p5"/>
          <p:cNvSpPr/>
          <p:nvPr/>
        </p:nvSpPr>
        <p:spPr>
          <a:xfrm rot="5400000">
            <a:off x="7516258" y="3814542"/>
            <a:ext cx="242606" cy="192435"/>
          </a:xfrm>
          <a:prstGeom prst="stripedRightArrow">
            <a:avLst>
              <a:gd name="adj1" fmla="val 50000"/>
              <a:gd name="adj2" fmla="val 50000"/>
            </a:avLst>
          </a:prstGeom>
          <a:solidFill>
            <a:schemeClr val="lt1"/>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5"/>
          <p:cNvSpPr/>
          <p:nvPr/>
        </p:nvSpPr>
        <p:spPr>
          <a:xfrm rot="10800000" flipH="1">
            <a:off x="6289576" y="3391729"/>
            <a:ext cx="653157" cy="302402"/>
          </a:xfrm>
          <a:prstGeom prst="stripedRightArrow">
            <a:avLst>
              <a:gd name="adj1" fmla="val 50000"/>
              <a:gd name="adj2" fmla="val 50000"/>
            </a:avLst>
          </a:prstGeom>
          <a:solidFill>
            <a:schemeClr val="lt1"/>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5"/>
          <p:cNvSpPr/>
          <p:nvPr/>
        </p:nvSpPr>
        <p:spPr>
          <a:xfrm rot="10800000">
            <a:off x="6336858" y="4252752"/>
            <a:ext cx="653156" cy="302400"/>
          </a:xfrm>
          <a:prstGeom prst="stripedRightArrow">
            <a:avLst>
              <a:gd name="adj1" fmla="val 50000"/>
              <a:gd name="adj2" fmla="val 50000"/>
            </a:avLst>
          </a:prstGeom>
          <a:solidFill>
            <a:schemeClr val="lt1"/>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ectángulo 1">
            <a:extLst>
              <a:ext uri="{FF2B5EF4-FFF2-40B4-BE49-F238E27FC236}">
                <a16:creationId xmlns:a16="http://schemas.microsoft.com/office/drawing/2014/main" id="{D741CADA-4A56-47A1-A47B-5CFFD91816CD}"/>
              </a:ext>
            </a:extLst>
          </p:cNvPr>
          <p:cNvSpPr/>
          <p:nvPr/>
        </p:nvSpPr>
        <p:spPr>
          <a:xfrm>
            <a:off x="5802690" y="738178"/>
            <a:ext cx="1771639" cy="307777"/>
          </a:xfrm>
          <a:prstGeom prst="rect">
            <a:avLst/>
          </a:prstGeom>
          <a:solidFill>
            <a:schemeClr val="bg1"/>
          </a:solidFill>
          <a:ln>
            <a:solidFill>
              <a:srgbClr val="002060"/>
            </a:solidFill>
          </a:ln>
        </p:spPr>
        <p:txBody>
          <a:bodyPr wrap="none">
            <a:spAutoFit/>
          </a:bodyPr>
          <a:lstStyle/>
          <a:p>
            <a:r>
              <a:rPr lang="es" b="1" dirty="0">
                <a:solidFill>
                  <a:schemeClr val="dk1"/>
                </a:solidFill>
                <a:latin typeface="Times New Roman"/>
                <a:ea typeface="Times New Roman"/>
                <a:cs typeface="Times New Roman"/>
                <a:sym typeface="Times New Roman"/>
              </a:rPr>
              <a:t>Análisis de los datos </a:t>
            </a:r>
            <a:endParaRPr lang="es-PE" dirty="0"/>
          </a:p>
        </p:txBody>
      </p:sp>
      <p:sp>
        <p:nvSpPr>
          <p:cNvPr id="3" name="Rectángulo 2">
            <a:extLst>
              <a:ext uri="{FF2B5EF4-FFF2-40B4-BE49-F238E27FC236}">
                <a16:creationId xmlns:a16="http://schemas.microsoft.com/office/drawing/2014/main" id="{906F5C74-AACC-469E-BFB4-C5C8C2C81663}"/>
              </a:ext>
            </a:extLst>
          </p:cNvPr>
          <p:cNvSpPr/>
          <p:nvPr/>
        </p:nvSpPr>
        <p:spPr>
          <a:xfrm>
            <a:off x="432524" y="902126"/>
            <a:ext cx="4228115" cy="2277547"/>
          </a:xfrm>
          <a:prstGeom prst="rect">
            <a:avLst/>
          </a:prstGeom>
          <a:ln>
            <a:solidFill>
              <a:srgbClr val="002060"/>
            </a:solidFill>
          </a:ln>
        </p:spPr>
        <p:txBody>
          <a:bodyPr wrap="square">
            <a:spAutoFit/>
          </a:bodyPr>
          <a:lstStyle/>
          <a:p>
            <a:pPr lvl="0" algn="just"/>
            <a:endParaRPr lang="es-ES" dirty="0">
              <a:latin typeface="Times New Roman" panose="02020603050405020304" pitchFamily="18" charset="0"/>
              <a:cs typeface="Times New Roman" panose="02020603050405020304" pitchFamily="18" charset="0"/>
            </a:endParaRPr>
          </a:p>
          <a:p>
            <a:pPr lvl="0" algn="just"/>
            <a:r>
              <a:rPr lang="es-ES" sz="1600" dirty="0">
                <a:latin typeface="Times New Roman" panose="02020603050405020304" pitchFamily="18" charset="0"/>
                <a:cs typeface="Times New Roman" panose="02020603050405020304" pitchFamily="18" charset="0"/>
              </a:rPr>
              <a:t>El diseño experimental utilizado fue un Diseño Completamente al Azar (DCA). Se evaluaron dos tratamientos, incluyendo un método de control (Tabla 1), considerando como único factor el método de escarificación. Cada tratamiento se repitió cinco veces, cada unidad experimental estuvo conformada por 25 semillas, sumando así un total de 250 semillas evaluadas.</a:t>
            </a:r>
            <a:endParaRPr lang="es-ES" sz="1600" dirty="0">
              <a:latin typeface="Times New Roman" panose="02020603050405020304" pitchFamily="18" charset="0"/>
              <a:cs typeface="Times New Roman" panose="02020603050405020304" pitchFamily="18" charset="0"/>
              <a:sym typeface="Times New Roman"/>
            </a:endParaRPr>
          </a:p>
        </p:txBody>
      </p:sp>
      <p:sp>
        <p:nvSpPr>
          <p:cNvPr id="5" name="Rectángulo 4">
            <a:extLst>
              <a:ext uri="{FF2B5EF4-FFF2-40B4-BE49-F238E27FC236}">
                <a16:creationId xmlns:a16="http://schemas.microsoft.com/office/drawing/2014/main" id="{C0B1EF45-0715-41D8-9D9E-DDB3B4BE5202}"/>
              </a:ext>
            </a:extLst>
          </p:cNvPr>
          <p:cNvSpPr/>
          <p:nvPr/>
        </p:nvSpPr>
        <p:spPr>
          <a:xfrm>
            <a:off x="1430297" y="707401"/>
            <a:ext cx="1983235" cy="338554"/>
          </a:xfrm>
          <a:prstGeom prst="rect">
            <a:avLst/>
          </a:prstGeom>
          <a:solidFill>
            <a:schemeClr val="bg1"/>
          </a:solidFill>
          <a:ln>
            <a:solidFill>
              <a:srgbClr val="002060"/>
            </a:solidFill>
          </a:ln>
        </p:spPr>
        <p:txBody>
          <a:bodyPr wrap="none">
            <a:spAutoFit/>
          </a:bodyPr>
          <a:lstStyle/>
          <a:p>
            <a:r>
              <a:rPr lang="es" sz="1600" b="1" dirty="0">
                <a:solidFill>
                  <a:schemeClr val="dk1"/>
                </a:solidFill>
                <a:latin typeface="Times New Roman"/>
                <a:ea typeface="Times New Roman"/>
                <a:cs typeface="Times New Roman"/>
                <a:sym typeface="Times New Roman"/>
              </a:rPr>
              <a:t>Diseño experimental</a:t>
            </a:r>
            <a:endParaRPr lang="es-PE" sz="1600" dirty="0"/>
          </a:p>
        </p:txBody>
      </p:sp>
      <p:pic>
        <p:nvPicPr>
          <p:cNvPr id="6" name="Imagen 5">
            <a:extLst>
              <a:ext uri="{FF2B5EF4-FFF2-40B4-BE49-F238E27FC236}">
                <a16:creationId xmlns:a16="http://schemas.microsoft.com/office/drawing/2014/main" id="{AE7B7301-79D9-4833-8694-B639B1F066F1}"/>
              </a:ext>
            </a:extLst>
          </p:cNvPr>
          <p:cNvPicPr>
            <a:picLocks noChangeAspect="1"/>
          </p:cNvPicPr>
          <p:nvPr/>
        </p:nvPicPr>
        <p:blipFill>
          <a:blip r:embed="rId8"/>
          <a:stretch>
            <a:fillRect/>
          </a:stretch>
        </p:blipFill>
        <p:spPr>
          <a:xfrm>
            <a:off x="172980" y="3766171"/>
            <a:ext cx="2473748" cy="820243"/>
          </a:xfrm>
          <a:prstGeom prst="rect">
            <a:avLst/>
          </a:prstGeom>
        </p:spPr>
      </p:pic>
      <p:pic>
        <p:nvPicPr>
          <p:cNvPr id="7" name="Imagen 6">
            <a:extLst>
              <a:ext uri="{FF2B5EF4-FFF2-40B4-BE49-F238E27FC236}">
                <a16:creationId xmlns:a16="http://schemas.microsoft.com/office/drawing/2014/main" id="{6E77C8E0-80A9-4B93-8EEF-DB2C1006BE41}"/>
              </a:ext>
            </a:extLst>
          </p:cNvPr>
          <p:cNvPicPr>
            <a:picLocks noChangeAspect="1"/>
          </p:cNvPicPr>
          <p:nvPr/>
        </p:nvPicPr>
        <p:blipFill rotWithShape="1">
          <a:blip r:embed="rId9"/>
          <a:srcRect b="6288"/>
          <a:stretch/>
        </p:blipFill>
        <p:spPr>
          <a:xfrm>
            <a:off x="3155598" y="3552833"/>
            <a:ext cx="1007948" cy="1157852"/>
          </a:xfrm>
          <a:prstGeom prst="rect">
            <a:avLst/>
          </a:prstGeom>
        </p:spPr>
      </p:pic>
      <p:sp>
        <p:nvSpPr>
          <p:cNvPr id="23" name="CuadroTexto 22">
            <a:extLst>
              <a:ext uri="{FF2B5EF4-FFF2-40B4-BE49-F238E27FC236}">
                <a16:creationId xmlns:a16="http://schemas.microsoft.com/office/drawing/2014/main" id="{F8013354-8218-46FF-8326-9DA5F307090F}"/>
              </a:ext>
            </a:extLst>
          </p:cNvPr>
          <p:cNvSpPr txBox="1"/>
          <p:nvPr/>
        </p:nvSpPr>
        <p:spPr>
          <a:xfrm>
            <a:off x="-120995" y="3156939"/>
            <a:ext cx="2831732" cy="584775"/>
          </a:xfrm>
          <a:prstGeom prst="rect">
            <a:avLst/>
          </a:prstGeom>
          <a:noFill/>
        </p:spPr>
        <p:txBody>
          <a:bodyPr wrap="square" rtlCol="0">
            <a:spAutoFit/>
          </a:bodyPr>
          <a:lstStyle/>
          <a:p>
            <a:pPr algn="ctr"/>
            <a:r>
              <a:rPr lang="es-PE" sz="1600" b="1" dirty="0">
                <a:solidFill>
                  <a:schemeClr val="tx1"/>
                </a:solidFill>
                <a:latin typeface="Times New Roman" panose="02020603050405020304" pitchFamily="18" charset="0"/>
                <a:cs typeface="Times New Roman" panose="02020603050405020304" pitchFamily="18" charset="0"/>
              </a:rPr>
              <a:t>Tabla 1: </a:t>
            </a:r>
            <a:r>
              <a:rPr lang="es" sz="1600" dirty="0">
                <a:solidFill>
                  <a:schemeClr val="dk1"/>
                </a:solidFill>
                <a:latin typeface="Times New Roman"/>
                <a:cs typeface="Times New Roman"/>
                <a:sym typeface="Times New Roman"/>
              </a:rPr>
              <a:t>M</a:t>
            </a:r>
            <a:r>
              <a:rPr lang="es" sz="1600" dirty="0">
                <a:solidFill>
                  <a:schemeClr val="dk1"/>
                </a:solidFill>
                <a:latin typeface="Times New Roman"/>
                <a:ea typeface="Times New Roman"/>
                <a:cs typeface="Times New Roman"/>
                <a:sym typeface="Times New Roman"/>
              </a:rPr>
              <a:t>étodo de escarificación</a:t>
            </a:r>
            <a:endParaRPr lang="es-PE" sz="1600" dirty="0">
              <a:solidFill>
                <a:schemeClr val="tx1"/>
              </a:solidFill>
              <a:latin typeface="Times New Roman" panose="02020603050405020304" pitchFamily="18" charset="0"/>
              <a:cs typeface="Times New Roman" panose="02020603050405020304" pitchFamily="18" charset="0"/>
            </a:endParaRPr>
          </a:p>
        </p:txBody>
      </p:sp>
      <p:sp>
        <p:nvSpPr>
          <p:cNvPr id="8" name="Rectángulo 7">
            <a:extLst>
              <a:ext uri="{FF2B5EF4-FFF2-40B4-BE49-F238E27FC236}">
                <a16:creationId xmlns:a16="http://schemas.microsoft.com/office/drawing/2014/main" id="{A50369E7-395B-457D-B58E-B8B8D36AA13C}"/>
              </a:ext>
            </a:extLst>
          </p:cNvPr>
          <p:cNvSpPr/>
          <p:nvPr/>
        </p:nvSpPr>
        <p:spPr>
          <a:xfrm>
            <a:off x="2429027" y="3198226"/>
            <a:ext cx="2562294" cy="307777"/>
          </a:xfrm>
          <a:prstGeom prst="rect">
            <a:avLst/>
          </a:prstGeom>
        </p:spPr>
        <p:txBody>
          <a:bodyPr wrap="square">
            <a:spAutoFit/>
          </a:bodyPr>
          <a:lstStyle/>
          <a:p>
            <a:r>
              <a:rPr lang="es-PE" b="1" dirty="0">
                <a:solidFill>
                  <a:schemeClr val="tx1"/>
                </a:solidFill>
                <a:latin typeface="Times New Roman" panose="02020603050405020304" pitchFamily="18" charset="0"/>
                <a:cs typeface="Times New Roman" panose="02020603050405020304" pitchFamily="18" charset="0"/>
              </a:rPr>
              <a:t>Imagen 1: </a:t>
            </a:r>
            <a:r>
              <a:rPr lang="es" dirty="0">
                <a:solidFill>
                  <a:schemeClr val="dk1"/>
                </a:solidFill>
                <a:latin typeface="Times New Roman"/>
                <a:cs typeface="Times New Roman"/>
                <a:sym typeface="Times New Roman"/>
              </a:rPr>
              <a:t>D</a:t>
            </a:r>
            <a:r>
              <a:rPr lang="es" dirty="0">
                <a:solidFill>
                  <a:schemeClr val="dk1"/>
                </a:solidFill>
                <a:latin typeface="Times New Roman"/>
                <a:ea typeface="Times New Roman"/>
                <a:cs typeface="Times New Roman"/>
                <a:sym typeface="Times New Roman"/>
              </a:rPr>
              <a:t>iseño experimental </a:t>
            </a:r>
            <a:endParaRPr lang="es-PE"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36776900eef_3_4"/>
          <p:cNvSpPr txBox="1"/>
          <p:nvPr/>
        </p:nvSpPr>
        <p:spPr>
          <a:xfrm>
            <a:off x="2496059" y="-197493"/>
            <a:ext cx="4230000" cy="9894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500"/>
              </a:spcBef>
              <a:spcAft>
                <a:spcPts val="0"/>
              </a:spcAft>
              <a:buClr>
                <a:schemeClr val="dk1"/>
              </a:buClr>
              <a:buSzPts val="1100"/>
              <a:buFont typeface="Arial"/>
              <a:buNone/>
            </a:pPr>
            <a:r>
              <a:rPr lang="es" sz="2000" b="1" dirty="0">
                <a:solidFill>
                  <a:schemeClr val="dk1"/>
                </a:solidFill>
                <a:latin typeface="Times New Roman"/>
                <a:ea typeface="Times New Roman"/>
                <a:cs typeface="Times New Roman"/>
                <a:sym typeface="Times New Roman"/>
              </a:rPr>
              <a:t>IV. RESULTADOS Y DISCUSIÓN  </a:t>
            </a:r>
            <a:endParaRPr sz="2000" b="1" dirty="0">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000"/>
              <a:buFont typeface="Arial"/>
              <a:buNone/>
            </a:pPr>
            <a:endParaRPr sz="2000" b="1" dirty="0">
              <a:solidFill>
                <a:schemeClr val="dk1"/>
              </a:solidFill>
              <a:latin typeface="Times New Roman"/>
              <a:ea typeface="Times New Roman"/>
              <a:cs typeface="Times New Roman"/>
              <a:sym typeface="Times New Roman"/>
            </a:endParaRPr>
          </a:p>
        </p:txBody>
      </p:sp>
      <p:cxnSp>
        <p:nvCxnSpPr>
          <p:cNvPr id="194" name="Google Shape;194;g36776900eef_3_4"/>
          <p:cNvCxnSpPr>
            <a:cxnSpLocks/>
          </p:cNvCxnSpPr>
          <p:nvPr/>
        </p:nvCxnSpPr>
        <p:spPr>
          <a:xfrm>
            <a:off x="2171700" y="574275"/>
            <a:ext cx="4667159" cy="0"/>
          </a:xfrm>
          <a:prstGeom prst="straightConnector1">
            <a:avLst/>
          </a:prstGeom>
          <a:noFill/>
          <a:ln w="28575" cap="flat" cmpd="sng">
            <a:solidFill>
              <a:schemeClr val="dk1"/>
            </a:solidFill>
            <a:prstDash val="solid"/>
            <a:round/>
            <a:headEnd type="none" w="sm" len="sm"/>
            <a:tailEnd type="none" w="sm" len="sm"/>
          </a:ln>
        </p:spPr>
      </p:cxnSp>
      <p:pic>
        <p:nvPicPr>
          <p:cNvPr id="195" name="Google Shape;195;g36776900eef_3_4"/>
          <p:cNvPicPr preferRelativeResize="0"/>
          <p:nvPr/>
        </p:nvPicPr>
        <p:blipFill rotWithShape="1">
          <a:blip r:embed="rId3">
            <a:alphaModFix/>
          </a:blip>
          <a:srcRect r="3567" b="22767"/>
          <a:stretch/>
        </p:blipFill>
        <p:spPr>
          <a:xfrm>
            <a:off x="0" y="4804800"/>
            <a:ext cx="9144000" cy="338700"/>
          </a:xfrm>
          <a:prstGeom prst="rect">
            <a:avLst/>
          </a:prstGeom>
          <a:noFill/>
          <a:ln>
            <a:noFill/>
          </a:ln>
        </p:spPr>
      </p:pic>
      <p:sp>
        <p:nvSpPr>
          <p:cNvPr id="196" name="Google Shape;196;g36776900eef_3_4"/>
          <p:cNvSpPr txBox="1"/>
          <p:nvPr/>
        </p:nvSpPr>
        <p:spPr>
          <a:xfrm>
            <a:off x="283775" y="4722025"/>
            <a:ext cx="7095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0" i="0" u="none" strike="noStrike" cap="none" dirty="0">
                <a:solidFill>
                  <a:schemeClr val="lt1"/>
                </a:solidFill>
                <a:latin typeface="Times New Roman"/>
                <a:ea typeface="Times New Roman"/>
                <a:cs typeface="Times New Roman"/>
                <a:sym typeface="Times New Roman"/>
              </a:rPr>
              <a:t>9</a:t>
            </a:r>
            <a:endParaRPr sz="1600" b="0" i="0" u="none" strike="noStrike" cap="none" dirty="0">
              <a:solidFill>
                <a:schemeClr val="lt1"/>
              </a:solidFill>
              <a:latin typeface="Times New Roman"/>
              <a:ea typeface="Times New Roman"/>
              <a:cs typeface="Times New Roman"/>
              <a:sym typeface="Times New Roman"/>
            </a:endParaRPr>
          </a:p>
        </p:txBody>
      </p:sp>
      <p:sp>
        <p:nvSpPr>
          <p:cNvPr id="197" name="Google Shape;197;g36776900eef_3_4"/>
          <p:cNvSpPr txBox="1"/>
          <p:nvPr/>
        </p:nvSpPr>
        <p:spPr>
          <a:xfrm>
            <a:off x="786780" y="487646"/>
            <a:ext cx="30942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 sz="1600" b="1" dirty="0">
                <a:solidFill>
                  <a:schemeClr val="dk1"/>
                </a:solidFill>
                <a:latin typeface="Times New Roman"/>
                <a:ea typeface="Times New Roman"/>
                <a:cs typeface="Times New Roman"/>
                <a:sym typeface="Times New Roman"/>
              </a:rPr>
              <a:t>Porcentaje de germinación</a:t>
            </a:r>
            <a:endParaRPr sz="1600" b="1" dirty="0">
              <a:solidFill>
                <a:schemeClr val="dk1"/>
              </a:solidFill>
              <a:latin typeface="Times New Roman"/>
              <a:ea typeface="Times New Roman"/>
              <a:cs typeface="Times New Roman"/>
              <a:sym typeface="Times New Roman"/>
            </a:endParaRPr>
          </a:p>
        </p:txBody>
      </p:sp>
      <p:pic>
        <p:nvPicPr>
          <p:cNvPr id="198" name="Google Shape;198;g36776900eef_3_4"/>
          <p:cNvPicPr preferRelativeResize="0"/>
          <p:nvPr/>
        </p:nvPicPr>
        <p:blipFill>
          <a:blip r:embed="rId4">
            <a:alphaModFix/>
          </a:blip>
          <a:stretch>
            <a:fillRect/>
          </a:stretch>
        </p:blipFill>
        <p:spPr>
          <a:xfrm>
            <a:off x="524775" y="1344075"/>
            <a:ext cx="3869699" cy="2563675"/>
          </a:xfrm>
          <a:prstGeom prst="rect">
            <a:avLst/>
          </a:prstGeom>
          <a:noFill/>
          <a:ln>
            <a:noFill/>
          </a:ln>
        </p:spPr>
      </p:pic>
      <p:sp>
        <p:nvSpPr>
          <p:cNvPr id="199" name="Google Shape;199;g36776900eef_3_4"/>
          <p:cNvSpPr txBox="1"/>
          <p:nvPr/>
        </p:nvSpPr>
        <p:spPr>
          <a:xfrm>
            <a:off x="129763" y="965125"/>
            <a:ext cx="44202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600" b="1">
                <a:solidFill>
                  <a:schemeClr val="dk1"/>
                </a:solidFill>
                <a:latin typeface="Times New Roman"/>
                <a:ea typeface="Times New Roman"/>
                <a:cs typeface="Times New Roman"/>
                <a:sym typeface="Times New Roman"/>
              </a:rPr>
              <a:t>Figura 1: </a:t>
            </a:r>
            <a:r>
              <a:rPr lang="es" sz="1600">
                <a:solidFill>
                  <a:schemeClr val="dk1"/>
                </a:solidFill>
                <a:latin typeface="Times New Roman"/>
                <a:ea typeface="Times New Roman"/>
                <a:cs typeface="Times New Roman"/>
                <a:sym typeface="Times New Roman"/>
              </a:rPr>
              <a:t>Porcentaje de germinación en semillas</a:t>
            </a:r>
            <a:endParaRPr sz="1600">
              <a:solidFill>
                <a:schemeClr val="dk1"/>
              </a:solidFill>
              <a:latin typeface="Times New Roman"/>
              <a:ea typeface="Times New Roman"/>
              <a:cs typeface="Times New Roman"/>
              <a:sym typeface="Times New Roman"/>
            </a:endParaRPr>
          </a:p>
        </p:txBody>
      </p:sp>
      <p:sp>
        <p:nvSpPr>
          <p:cNvPr id="200" name="Google Shape;200;g36776900eef_3_4"/>
          <p:cNvSpPr txBox="1"/>
          <p:nvPr/>
        </p:nvSpPr>
        <p:spPr>
          <a:xfrm>
            <a:off x="243075" y="3644353"/>
            <a:ext cx="4574100" cy="99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s" sz="1600" dirty="0">
                <a:solidFill>
                  <a:schemeClr val="dk1"/>
                </a:solidFill>
                <a:latin typeface="Times New Roman"/>
                <a:ea typeface="Times New Roman"/>
                <a:cs typeface="Times New Roman"/>
                <a:sym typeface="Times New Roman"/>
              </a:rPr>
              <a:t>El tratamiento con arena presentó un porcentaje de germinación significativamente mayor en comparación con el control. </a:t>
            </a:r>
            <a:endParaRPr sz="1600" dirty="0">
              <a:solidFill>
                <a:schemeClr val="dk1"/>
              </a:solidFill>
              <a:latin typeface="Times New Roman"/>
              <a:ea typeface="Times New Roman"/>
              <a:cs typeface="Times New Roman"/>
              <a:sym typeface="Times New Roman"/>
            </a:endParaRPr>
          </a:p>
        </p:txBody>
      </p:sp>
      <p:sp>
        <p:nvSpPr>
          <p:cNvPr id="201" name="Google Shape;201;g36776900eef_3_4"/>
          <p:cNvSpPr txBox="1"/>
          <p:nvPr/>
        </p:nvSpPr>
        <p:spPr>
          <a:xfrm>
            <a:off x="5529450" y="527714"/>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 sz="1600" b="1" dirty="0">
                <a:solidFill>
                  <a:schemeClr val="dk1"/>
                </a:solidFill>
                <a:latin typeface="Times New Roman"/>
                <a:ea typeface="Times New Roman"/>
                <a:cs typeface="Times New Roman"/>
                <a:sym typeface="Times New Roman"/>
              </a:rPr>
              <a:t>Semillas germinadas</a:t>
            </a:r>
            <a:endParaRPr sz="1600" b="1" dirty="0">
              <a:solidFill>
                <a:schemeClr val="dk1"/>
              </a:solidFill>
              <a:latin typeface="Times New Roman"/>
              <a:ea typeface="Times New Roman"/>
              <a:cs typeface="Times New Roman"/>
              <a:sym typeface="Times New Roman"/>
            </a:endParaRPr>
          </a:p>
        </p:txBody>
      </p:sp>
      <p:pic>
        <p:nvPicPr>
          <p:cNvPr id="202" name="Google Shape;202;g36776900eef_3_4"/>
          <p:cNvPicPr preferRelativeResize="0"/>
          <p:nvPr/>
        </p:nvPicPr>
        <p:blipFill>
          <a:blip r:embed="rId5">
            <a:alphaModFix/>
          </a:blip>
          <a:stretch>
            <a:fillRect/>
          </a:stretch>
        </p:blipFill>
        <p:spPr>
          <a:xfrm>
            <a:off x="4902400" y="1356475"/>
            <a:ext cx="3970600" cy="2563675"/>
          </a:xfrm>
          <a:prstGeom prst="rect">
            <a:avLst/>
          </a:prstGeom>
          <a:noFill/>
          <a:ln>
            <a:noFill/>
          </a:ln>
        </p:spPr>
      </p:pic>
      <p:sp>
        <p:nvSpPr>
          <p:cNvPr id="203" name="Google Shape;203;g36776900eef_3_4"/>
          <p:cNvSpPr txBox="1"/>
          <p:nvPr/>
        </p:nvSpPr>
        <p:spPr>
          <a:xfrm>
            <a:off x="5393625" y="1045535"/>
            <a:ext cx="322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dirty="0">
                <a:solidFill>
                  <a:schemeClr val="dk1"/>
                </a:solidFill>
                <a:latin typeface="Times New Roman"/>
                <a:ea typeface="Times New Roman"/>
                <a:cs typeface="Times New Roman"/>
                <a:sym typeface="Times New Roman"/>
              </a:rPr>
              <a:t>Figura 2:</a:t>
            </a:r>
            <a:r>
              <a:rPr lang="es" sz="1600" dirty="0">
                <a:solidFill>
                  <a:schemeClr val="dk1"/>
                </a:solidFill>
                <a:latin typeface="Times New Roman"/>
                <a:ea typeface="Times New Roman"/>
                <a:cs typeface="Times New Roman"/>
                <a:sym typeface="Times New Roman"/>
              </a:rPr>
              <a:t> Germinación de semillas</a:t>
            </a:r>
            <a:endParaRPr sz="1600" dirty="0">
              <a:latin typeface="Times New Roman"/>
              <a:ea typeface="Times New Roman"/>
              <a:cs typeface="Times New Roman"/>
              <a:sym typeface="Times New Roman"/>
            </a:endParaRPr>
          </a:p>
        </p:txBody>
      </p:sp>
      <p:sp>
        <p:nvSpPr>
          <p:cNvPr id="204" name="Google Shape;204;g36776900eef_3_4"/>
          <p:cNvSpPr txBox="1"/>
          <p:nvPr/>
        </p:nvSpPr>
        <p:spPr>
          <a:xfrm>
            <a:off x="5071575" y="3861982"/>
            <a:ext cx="3869700" cy="6771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200"/>
              </a:spcBef>
              <a:spcAft>
                <a:spcPts val="1200"/>
              </a:spcAft>
              <a:buNone/>
            </a:pPr>
            <a:r>
              <a:rPr lang="es" sz="1600" dirty="0">
                <a:solidFill>
                  <a:schemeClr val="dk1"/>
                </a:solidFill>
                <a:latin typeface="Times New Roman"/>
                <a:ea typeface="Times New Roman"/>
                <a:cs typeface="Times New Roman"/>
                <a:sym typeface="Times New Roman"/>
              </a:rPr>
              <a:t>El tratamiento con arena mostró una mayor germinación en comparación con el contro </a:t>
            </a:r>
            <a:endParaRPr sz="1600" dirty="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1839</Words>
  <Application>Microsoft Office PowerPoint</Application>
  <PresentationFormat>Presentación en pantalla (16:9)</PresentationFormat>
  <Paragraphs>116</Paragraphs>
  <Slides>16</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Times New Roman</vt:lpstr>
      <vt:lpstr>Arial</vt:lpstr>
      <vt:lpstr>Roboto</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Hugo</dc:creator>
  <cp:lastModifiedBy>Victor Hugo Baldera Chapoñan</cp:lastModifiedBy>
  <cp:revision>9</cp:revision>
  <dcterms:modified xsi:type="dcterms:W3CDTF">2025-07-13T19:27:30Z</dcterms:modified>
</cp:coreProperties>
</file>